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7b066a96126473e" /><Relationship Type="http://schemas.openxmlformats.org/officeDocument/2006/relationships/extended-properties" Target="/docProps/app.xml" Id="R8b1d9d48ba7d427f" /><Relationship Type="http://schemas.openxmlformats.org/officeDocument/2006/relationships/officeDocument" Target="/ppt/presentation.xml" Id="R884341b9cbf549d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55eff7410b44dcd"/>
  </p:sldMasterIdLst>
  <p:notesMasterIdLst>
    <p:notesMasterId xmlns:r="http://schemas.openxmlformats.org/officeDocument/2006/relationships" r:id="Racffa416dd20489d"/>
  </p:notesMasterIdLst>
  <p:sldIdLst>
    <p:sldId xmlns:r="http://schemas.openxmlformats.org/officeDocument/2006/relationships" id="256" r:id="R271773a7d87e4fd7"/>
    <p:sldId xmlns:r="http://schemas.openxmlformats.org/officeDocument/2006/relationships" id="257" r:id="Re817c557995142d9"/>
    <p:sldId xmlns:r="http://schemas.openxmlformats.org/officeDocument/2006/relationships" id="258" r:id="R248c13862b644d23"/>
    <p:sldId xmlns:r="http://schemas.openxmlformats.org/officeDocument/2006/relationships" id="259" r:id="R36049f7e57d5484e"/>
    <p:sldId xmlns:r="http://schemas.openxmlformats.org/officeDocument/2006/relationships" id="260" r:id="R096bac8876d04bae"/>
    <p:sldId xmlns:r="http://schemas.openxmlformats.org/officeDocument/2006/relationships" id="261" r:id="R71df2e3500594e82"/>
    <p:sldId xmlns:r="http://schemas.openxmlformats.org/officeDocument/2006/relationships" id="262" r:id="R38f4867f5d564255"/>
    <p:sldId xmlns:r="http://schemas.openxmlformats.org/officeDocument/2006/relationships" id="263" r:id="R9c5393a6802b4585"/>
    <p:sldId xmlns:r="http://schemas.openxmlformats.org/officeDocument/2006/relationships" id="264" r:id="R273012d760f141aa"/>
    <p:sldId xmlns:r="http://schemas.openxmlformats.org/officeDocument/2006/relationships" id="265" r:id="R87958f40ac654a93"/>
    <p:sldId xmlns:r="http://schemas.openxmlformats.org/officeDocument/2006/relationships" id="266" r:id="R18bea2a50b574a96"/>
    <p:sldId xmlns:r="http://schemas.openxmlformats.org/officeDocument/2006/relationships" id="267" r:id="Rb3da4c575b284b05"/>
    <p:sldId xmlns:r="http://schemas.openxmlformats.org/officeDocument/2006/relationships" id="268" r:id="R51491afb16fa460d"/>
    <p:sldId xmlns:r="http://schemas.openxmlformats.org/officeDocument/2006/relationships" id="269" r:id="Rb5a4784b5b3141e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eebc0d87a6d49b4" /><Relationship Type="http://schemas.openxmlformats.org/officeDocument/2006/relationships/slideMaster" Target="/ppt/slideMasters/slideMaster1.xml" Id="Rd55eff7410b44dcd" /><Relationship Type="http://schemas.openxmlformats.org/officeDocument/2006/relationships/notesMaster" Target="/ppt/notesMasters/notesMaster1.xml" Id="Racffa416dd20489d" /><Relationship Type="http://schemas.openxmlformats.org/officeDocument/2006/relationships/presProps" Target="/ppt/presProps.xml" Id="R140ee82b15ec4a57" /><Relationship Type="http://schemas.openxmlformats.org/officeDocument/2006/relationships/tableStyles" Target="/ppt/tableStyles.xml" Id="R9dd9bfeafc2d42c1" /><Relationship Type="http://schemas.openxmlformats.org/officeDocument/2006/relationships/slide" Target="/ppt/slides/slide1.xml" Id="R271773a7d87e4fd7" /><Relationship Type="http://schemas.openxmlformats.org/officeDocument/2006/relationships/slide" Target="/ppt/slides/slide2.xml" Id="Re817c557995142d9" /><Relationship Type="http://schemas.openxmlformats.org/officeDocument/2006/relationships/slide" Target="/ppt/slides/slide3.xml" Id="R248c13862b644d23" /><Relationship Type="http://schemas.openxmlformats.org/officeDocument/2006/relationships/slide" Target="/ppt/slides/slide4.xml" Id="R36049f7e57d5484e" /><Relationship Type="http://schemas.openxmlformats.org/officeDocument/2006/relationships/slide" Target="/ppt/slides/slide5.xml" Id="R096bac8876d04bae" /><Relationship Type="http://schemas.openxmlformats.org/officeDocument/2006/relationships/slide" Target="/ppt/slides/slide6.xml" Id="R71df2e3500594e82" /><Relationship Type="http://schemas.openxmlformats.org/officeDocument/2006/relationships/slide" Target="/ppt/slides/slide7.xml" Id="R38f4867f5d564255" /><Relationship Type="http://schemas.openxmlformats.org/officeDocument/2006/relationships/slide" Target="/ppt/slides/slide8.xml" Id="R9c5393a6802b4585" /><Relationship Type="http://schemas.openxmlformats.org/officeDocument/2006/relationships/slide" Target="/ppt/slides/slide9.xml" Id="R273012d760f141aa" /><Relationship Type="http://schemas.openxmlformats.org/officeDocument/2006/relationships/slide" Target="/ppt/slides/slide10.xml" Id="R87958f40ac654a93" /><Relationship Type="http://schemas.openxmlformats.org/officeDocument/2006/relationships/slide" Target="/ppt/slides/slide11.xml" Id="R18bea2a50b574a96" /><Relationship Type="http://schemas.openxmlformats.org/officeDocument/2006/relationships/slide" Target="/ppt/slides/slide12.xml" Id="Rb3da4c575b284b05" /><Relationship Type="http://schemas.openxmlformats.org/officeDocument/2006/relationships/slide" Target="/ppt/slides/slide13.xml" Id="R51491afb16fa460d" /><Relationship Type="http://schemas.openxmlformats.org/officeDocument/2006/relationships/slide" Target="/ppt/slides/slide14.xml" Id="Rb5a4784b5b3141e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a0da52056bc4f3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4e28c6d2c98496e" /><Relationship Type="http://schemas.openxmlformats.org/officeDocument/2006/relationships/notesMaster" Target="/ppt/notesMasters/notesMaster1.xml" Id="R88681dcaf448476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8e3e27a72eb46fa" /><Relationship Type="http://schemas.openxmlformats.org/officeDocument/2006/relationships/notesMaster" Target="/ppt/notesMasters/notesMaster1.xml" Id="Rc1a44390bd7f440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8028dc4186f40a5" /><Relationship Type="http://schemas.openxmlformats.org/officeDocument/2006/relationships/notesMaster" Target="/ppt/notesMasters/notesMaster1.xml" Id="R93e1529e700c46d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322397022074b10" /><Relationship Type="http://schemas.openxmlformats.org/officeDocument/2006/relationships/notesMaster" Target="/ppt/notesMasters/notesMaster1.xml" Id="R35f3090caab3477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1a21de0c1a84a49" /><Relationship Type="http://schemas.openxmlformats.org/officeDocument/2006/relationships/notesMaster" Target="/ppt/notesMasters/notesMaster1.xml" Id="Rc87cfd115ef040c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d50e73f87324b2b" /><Relationship Type="http://schemas.openxmlformats.org/officeDocument/2006/relationships/notesMaster" Target="/ppt/notesMasters/notesMaster1.xml" Id="R10a5546a2e1b4ff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8a7da05247c46f7" /><Relationship Type="http://schemas.openxmlformats.org/officeDocument/2006/relationships/notesMaster" Target="/ppt/notesMasters/notesMaster1.xml" Id="R91ebe2e13c68492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c6a1f10e0a24f53" /><Relationship Type="http://schemas.openxmlformats.org/officeDocument/2006/relationships/notesMaster" Target="/ppt/notesMasters/notesMaster1.xml" Id="R36d3461decfb497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b8b0076ce294282" /><Relationship Type="http://schemas.openxmlformats.org/officeDocument/2006/relationships/notesMaster" Target="/ppt/notesMasters/notesMaster1.xml" Id="R3feb88e63d354f2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95cb0bef7cb4a17" /><Relationship Type="http://schemas.openxmlformats.org/officeDocument/2006/relationships/notesMaster" Target="/ppt/notesMasters/notesMaster1.xml" Id="Rd4780468404b48f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c60cb09155144aa" /><Relationship Type="http://schemas.openxmlformats.org/officeDocument/2006/relationships/notesMaster" Target="/ppt/notesMasters/notesMaster1.xml" Id="R1bfecf41ec8e46f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3d93163e4674521" /><Relationship Type="http://schemas.openxmlformats.org/officeDocument/2006/relationships/notesMaster" Target="/ppt/notesMasters/notesMaster1.xml" Id="Rc8ff5f3370fe421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347fcca3caf488a" /><Relationship Type="http://schemas.openxmlformats.org/officeDocument/2006/relationships/notesMaster" Target="/ppt/notesMasters/notesMaster1.xml" Id="R260ec68371f1444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4d85f1505b84b4a" /><Relationship Type="http://schemas.openxmlformats.org/officeDocument/2006/relationships/notesMaster" Target="/ppt/notesMasters/notesMaster1.xml" Id="R5ae122d7a04d4cc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by establishing that this briefing is about operational proof, not merely installation. The detailed command-by-command runbook is the accompanying Markdown/PDF guide.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docs/DEPLOYMENT_GUIDE.md</a:t>
            </a:r>
          </a:p>
          <a:p xmlns:a="http://schemas.openxmlformats.org/drawingml/2006/main">
            <a:r>
              <a:t>- docs/CURRENT_STATE.md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Guide the team through the trade-off. K3s includes the UDP relay and self-hosted state. Cloudflare replaces that plane with managed services and encrypted TLS media only.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docs/DEPLOYMENT_GUIDE.md sections 1.1 and 8-9</a:t>
            </a:r>
          </a:p>
          <a:p xmlns:a="http://schemas.openxmlformats.org/drawingml/2006/main">
            <a:r>
              <a:t>- deploy/helm/ptt/README.md</a:t>
            </a:r>
          </a:p>
          <a:p xmlns:a="http://schemas.openxmlformats.org/drawingml/2006/main">
            <a:r>
              <a:t>- cloudflare/README.md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boundary from left to right. The media server can fan out authenticated ciphertext but has no message or audio plaintext. Device linking does not backfill old encrypted history.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docs/DEPLOYMENT_GUIDE.md sections 1 and 3</a:t>
            </a:r>
          </a:p>
          <a:p xmlns:a="http://schemas.openxmlformats.org/drawingml/2006/main">
            <a:r>
              <a:t>- docs/PROTOCOL_V1.md</a:t>
            </a:r>
          </a:p>
          <a:p xmlns:a="http://schemas.openxmlformats.org/drawingml/2006/main">
            <a:r>
              <a:t>- docs/SECURITY_REVIEW_SCOPE.md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full input checklist in the guide. Production and sandbox APNs keys must be independent, and the backup storage assertion must reflect real encryption rather than a YAML flag alone.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docs/DEPLOYMENT_GUIDE.md section 4</a:t>
            </a:r>
          </a:p>
          <a:p xmlns:a="http://schemas.openxmlformats.org/drawingml/2006/main">
            <a:r>
              <a:t>- deploy/helm/ptt/values.yaml</a:t>
            </a:r>
          </a:p>
          <a:p xmlns:a="http://schemas.openxmlformats.org/drawingml/2006/main">
            <a:r>
              <a:t>- scripts/test-helm-apns-separation.sh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AI-agent contract is deliberately asymmetric: read-only discovery and builds can proceed, but destructive actions, restore, credential-impacting rotation, production apply, and store publication require exact approval.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docs/DEPLOYMENT_GUIDE.md sections 2 and 19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Stress that production values must contain operator-built application image digests. The base service images are pinned in the chart, but the three application examples are not a registry availability promise.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docs/DEPLOYMENT_GUIDE.md sections 5-7</a:t>
            </a:r>
          </a:p>
          <a:p xmlns:a="http://schemas.openxmlformats.org/drawingml/2006/main">
            <a:r>
              <a:t>- .github/workflows/ci.yml</a:t>
            </a:r>
          </a:p>
          <a:p xmlns:a="http://schemas.openxmlformats.org/drawingml/2006/main">
            <a:r>
              <a:t>- deploy/helm/ptt/values.yaml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Walk the team through the exact order. Rendered Helm output contains Secrets and must stay protected. The installation is atomic, but backup and restore proof is still required.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docs/DEPLOYMENT_GUIDE.md section 8</a:t>
            </a:r>
          </a:p>
          <a:p xmlns:a="http://schemas.openxmlformats.org/drawingml/2006/main">
            <a:r>
              <a:t>- deploy/helm/ptt/README.md</a:t>
            </a:r>
          </a:p>
          <a:p xmlns:a="http://schemas.openxmlformats.org/drawingml/2006/main">
            <a:r>
              <a:t>- scripts/test-k3s-clean-install.sh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this slide to verify public exposure. gRPC terminates TLS at Traefik and uses h2c only on the cluster-local hop. The UDP relay is public on 47000; state and metrics are not.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docs/DEPLOYMENT_GUIDE.md sections 8.2-8.5</a:t>
            </a:r>
          </a:p>
          <a:p xmlns:a="http://schemas.openxmlformats.org/drawingml/2006/main">
            <a:r>
              <a:t>- deploy/helm/ptt/templates</a:t>
            </a:r>
          </a:p>
          <a:p xmlns:a="http://schemas.openxmlformats.org/drawingml/2006/main">
            <a:r>
              <a:t>- deploy/helm/ptt/values.yaml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Cloudflare staging must use unique account resources. The current schema requires migration 0010_collaboration_workspace.sql. Email Service must be bound to a verified sender domain before invitation delivery works.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docs/DEPLOYMENT_GUIDE.md section 9</a:t>
            </a:r>
          </a:p>
          <a:p xmlns:a="http://schemas.openxmlformats.org/drawingml/2006/main">
            <a:r>
              <a:t>- cloudflare/README.md</a:t>
            </a:r>
          </a:p>
          <a:p xmlns:a="http://schemas.openxmlformats.org/drawingml/2006/main">
            <a:r>
              <a:t>- cloudflare/wrangler.jsonc</a:t>
            </a:r>
          </a:p>
          <a:p xmlns:a="http://schemas.openxmlformats.org/drawingml/2006/main">
            <a:r>
              <a:t>- cloudflare/migrations/0010_collaboration_workspace.sql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Self-hosted branding is a mobile release project, not only a DNS edit. The current clients contain fixed ptttalk.app, app.ptt.talk, and Apple team references that must be audited and updated with matching tests and association files.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docs/DEPLOYMENT_GUIDE.md section 10</a:t>
            </a:r>
          </a:p>
          <a:p xmlns:a="http://schemas.openxmlformats.org/drawingml/2006/main">
            <a:r>
              <a:t>- android/talk/src/main/AndroidManifest.xml</a:t>
            </a:r>
          </a:p>
          <a:p xmlns:a="http://schemas.openxmlformats.org/drawingml/2006/main">
            <a:r>
              <a:t>- ios/TalkApp/TalkApp.entitlements</a:t>
            </a:r>
          </a:p>
          <a:p xmlns:a="http://schemas.openxmlformats.org/drawingml/2006/main">
            <a:r>
              <a:t>- cloudflare/src/index.ts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physical layer must cover microphone capture, route activation, decode, speaker playback, locked-screen wake, and network changes. Automated acoustic recordings make the outcome objective.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docs/DEPLOYMENT_GUIDE.md section 13</a:t>
            </a:r>
          </a:p>
          <a:p xmlns:a="http://schemas.openxmlformats.org/drawingml/2006/main">
            <a:r>
              <a:t>- docs/SIMULATOR_TESTING.md</a:t>
            </a:r>
          </a:p>
          <a:p xmlns:a="http://schemas.openxmlformats.org/drawingml/2006/main">
            <a:r>
              <a:t>- .github/workflows/voice-release.yml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Capture timestamps and an external acoustic recording in both directions. Also test rapid repress, long talk, reboot/restoration, revocation, stale epoch, forged grant, replay, and tampered frames.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docs/DEPLOYMENT_GUIDE.md sections 13.3-13.5</a:t>
            </a:r>
          </a:p>
          <a:p xmlns:a="http://schemas.openxmlformats.org/drawingml/2006/main">
            <a:r>
              <a:t>- scripts/test-four-device-parity.sh</a:t>
            </a:r>
          </a:p>
          <a:p xmlns:a="http://schemas.openxmlformats.org/drawingml/2006/main">
            <a:r>
              <a:t>- scripts/record-physical-acoustic.sh</a:t>
            </a:r>
          </a:p>
          <a:p xmlns:a="http://schemas.openxmlformats.org/drawingml/2006/main">
            <a:r>
              <a:t>- scripts/assert-latency-samples.sh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 K3s, the chart backup CronJob captures a PostgreSQL custom dump and matching ciphertext objects; Redis is ephemeral. For Cloudflare, D1 export must be paired with R2 recovery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docs/DEPLOYMENT_GUIDE.md sections 15-16</a:t>
            </a:r>
          </a:p>
          <a:p xmlns:a="http://schemas.openxmlformats.org/drawingml/2006/main">
            <a:r>
              <a:t>- deploy/helm/ptt/README.md</a:t>
            </a:r>
          </a:p>
          <a:p xmlns:a="http://schemas.openxmlformats.org/drawingml/2006/main">
            <a:r>
              <a:t>- cloudflare/README.md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Close with the handoff package. The accompanying guide includes the complete checkbox list and a JSON evidence-manifest schema for an AI agent or release engineer.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docs/DEPLOYMENT_GUIDE.md sections 18-19</a:t>
            </a:r>
          </a:p>
          <a:p xmlns:a="http://schemas.openxmlformats.org/drawingml/2006/main">
            <a:r>
              <a:t>- scripts/verify-release-gates.sh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313f7fe6a0426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267e0bad43f46d5" /><Relationship Type="http://schemas.openxmlformats.org/officeDocument/2006/relationships/slideLayout" Target="/ppt/slideLayouts/slideLayout1.xml" Id="Rddc9bdc7153341a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dc9bdc7153341a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62e81e42394a0a" /><Relationship Type="http://schemas.openxmlformats.org/officeDocument/2006/relationships/notesSlide" Target="/ppt/notesSlides/notesSlide1.xml" Id="R8760193397b34e2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77e59575b742d9" /><Relationship Type="http://schemas.openxmlformats.org/officeDocument/2006/relationships/notesSlide" Target="/ppt/notesSlides/notesSlide2.xml" Id="R41c1f00653514be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ddff88b97142d8" /><Relationship Type="http://schemas.openxmlformats.org/officeDocument/2006/relationships/notesSlide" Target="/ppt/notesSlides/notesSlide3.xml" Id="Re550f895a2bf4c1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95a8a57a334458" /><Relationship Type="http://schemas.openxmlformats.org/officeDocument/2006/relationships/notesSlide" Target="/ppt/notesSlides/notesSlide4.xml" Id="R6cb0f452a5ec466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5245954492495b" /><Relationship Type="http://schemas.openxmlformats.org/officeDocument/2006/relationships/notesSlide" Target="/ppt/notesSlides/notesSlide5.xml" Id="R1e2cf4afbfa547b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0e56511561448f" /><Relationship Type="http://schemas.openxmlformats.org/officeDocument/2006/relationships/notesSlide" Target="/ppt/notesSlides/notesSlide6.xml" Id="R32c166184c4e4f4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7185fa24eb40cf" /><Relationship Type="http://schemas.openxmlformats.org/officeDocument/2006/relationships/notesSlide" Target="/ppt/notesSlides/notesSlide7.xml" Id="R39746cd29933425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94feb559504944" /><Relationship Type="http://schemas.openxmlformats.org/officeDocument/2006/relationships/notesSlide" Target="/ppt/notesSlides/notesSlide8.xml" Id="Rf7e44c8344ed484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0c237c8aa24126" /><Relationship Type="http://schemas.openxmlformats.org/officeDocument/2006/relationships/notesSlide" Target="/ppt/notesSlides/notesSlide9.xml" Id="Ra5c35fc94ca842d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f57bcb6e15405e" /><Relationship Type="http://schemas.openxmlformats.org/officeDocument/2006/relationships/notesSlide" Target="/ppt/notesSlides/notesSlide10.xml" Id="R6d43e89e6b87482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5f9361fb174937" /><Relationship Type="http://schemas.openxmlformats.org/officeDocument/2006/relationships/notesSlide" Target="/ppt/notesSlides/notesSlide11.xml" Id="R0bb4cc95673944d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2dac198d1648ee" /><Relationship Type="http://schemas.openxmlformats.org/officeDocument/2006/relationships/notesSlide" Target="/ppt/notesSlides/notesSlide12.xml" Id="R749418716f654c2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fa2429129045ed" /><Relationship Type="http://schemas.openxmlformats.org/officeDocument/2006/relationships/notesSlide" Target="/ppt/notesSlides/notesSlide13.xml" Id="Reb6923084a854b0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dc768b1be54023" /><Relationship Type="http://schemas.openxmlformats.org/officeDocument/2006/relationships/notesSlide" Target="/ppt/notesSlides/notesSlide14.xml" Id="R450d8bcd2bf84b0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6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C01D8F-F48F-4909-AE20-A42EDC4C1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A0B15E-C259-49A6-867D-26752BBE3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24765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C244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75DDF4"/>
                </a:solidFill>
              </a:defRPr>
            </a:pPr>
            <a:r>
              <a:rPr sz="900" b="1">
                <a:solidFill>
                  <a:srgbClr val="75DDF4"/>
                </a:solidFill>
              </a:rPr>
              <a:t>OPERATOR EDITION  /  0.1.28 (31)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D6EBFB-2CAB-4DE0-99E4-96DF5B50D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2550"/>
            <a:ext cx="647700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Deploy private team</a:t>
            </a:r>
          </a:p>
          <a:p xmlns:a="http://schemas.openxmlformats.org/drawingml/2006/main">
            <a:pPr algn="l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communications with confidence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2C28C2-58C4-40C2-91BF-560D684BC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24200"/>
            <a:ext cx="600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E4F2"/>
                </a:solidFill>
              </a:defRPr>
            </a:pPr>
            <a:r>
              <a:rPr sz="1575" b="0">
                <a:solidFill>
                  <a:srgbClr val="CFE4F2"/>
                </a:solidFill>
              </a:rPr>
              <a:t>A practical briefing for choosing, installing, securing, and proving PTT Talk on K3s or Cloudflare.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B60BB2-090E-4CEE-B3F8-ACEA72F3B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0"/>
            <a:ext cx="5334000" cy="8382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0C2442"/>
          </a:solidFill>
          <a:ln xmlns:a="http://schemas.openxmlformats.org/drawingml/2006/main" w="9525">
            <a:solidFill>
              <a:srgbClr val="31506F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B41BD6-5877-4A3D-9A3E-03DE2A516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386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75DDF4"/>
                </a:solidFill>
              </a:defRPr>
            </a:pPr>
            <a:r>
              <a:rPr sz="975" b="1">
                <a:solidFill>
                  <a:srgbClr val="75DDF4"/>
                </a:solidFill>
              </a:rPr>
              <a:t>The rule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B08213-0D16-4CD8-865E-F1D4C09EE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053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No audible, encrypted physical-device proof = no release.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FEC244-6725-4873-84AA-701A1C6FE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1352550"/>
            <a:ext cx="3714750" cy="37147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23B5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69AFCD-951D-47B7-B2FC-04275E8F9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1781175"/>
            <a:ext cx="2857500" cy="28575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4506D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D03C1C-CFAE-49B0-8FC1-A11A82E7F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209800"/>
            <a:ext cx="2000250" cy="20002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26C87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A7DD6D-CE56-4F9F-A483-2B37DB40B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495550"/>
            <a:ext cx="142875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PTT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591E1F-CD38-4E87-B370-80035412B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971550"/>
            <a:ext cx="95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75DDF4"/>
                </a:solidFill>
              </a:defRPr>
            </a:pPr>
            <a:r>
              <a:rPr sz="1275" b="1">
                <a:solidFill>
                  <a:srgbClr val="75DDF4"/>
                </a:solidFill>
              </a:rPr>
              <a:t>K3s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D0CC86-EE75-467D-A886-E80E75616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971550"/>
            <a:ext cx="114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75DDF4"/>
                </a:solidFill>
              </a:defRPr>
            </a:pPr>
            <a:r>
              <a:rPr sz="1275" b="1">
                <a:solidFill>
                  <a:srgbClr val="75DDF4"/>
                </a:solidFill>
              </a:rPr>
              <a:t>Cloudflare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AAA11D-3AC8-450F-A2EC-721179C32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5219700"/>
            <a:ext cx="1143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75DDF4"/>
                </a:solidFill>
              </a:defRPr>
            </a:pPr>
            <a:r>
              <a:rPr sz="1275" b="1">
                <a:solidFill>
                  <a:srgbClr val="75DDF4"/>
                </a:solidFill>
              </a:rPr>
              <a:t>Android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3714C5-B5AD-4ACB-8687-343D6E3DC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6550" y="5219700"/>
            <a:ext cx="95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75DDF4"/>
                </a:solidFill>
              </a:defRPr>
            </a:pPr>
            <a:r>
              <a:rPr sz="1275" b="1">
                <a:solidFill>
                  <a:srgbClr val="75DDF4"/>
                </a:solidFill>
              </a:rPr>
              <a:t>iOS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DFA735-D098-4B99-B368-3F4E0EE67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674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8DA9C0"/>
                </a:solidFill>
              </a:defRPr>
            </a:pPr>
            <a:r>
              <a:rPr sz="900" b="0">
                <a:solidFill>
                  <a:srgbClr val="8DA9C0"/>
                </a:solidFill>
              </a:rPr>
              <a:t>Protocol 1.1  |  03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87990249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ED82E4-DC1E-48DA-90AC-5586954D5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F8F81"/>
                </a:solidFill>
              </a:defRPr>
            </a:pPr>
            <a:r>
              <a:rPr sz="900" b="1">
                <a:solidFill>
                  <a:srgbClr val="0F8F81"/>
                </a:solidFill>
              </a:rPr>
              <a:t>DECISION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3F3180-61FA-4BBF-9CC4-44E59540F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096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33F"/>
                </a:solidFill>
              </a:defRPr>
            </a:pPr>
            <a:r>
              <a:rPr sz="2550" b="1">
                <a:solidFill>
                  <a:srgbClr val="10233F"/>
                </a:solidFill>
              </a:rPr>
              <a:t>Choose one authoritative back end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0B5980-1B2A-49F9-B80F-31221DEBA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F7086"/>
                </a:solidFill>
              </a:defRPr>
            </a:pPr>
            <a:r>
              <a:rPr sz="1200" b="0">
                <a:solidFill>
                  <a:srgbClr val="5F7086"/>
                </a:solidFill>
              </a:rPr>
              <a:t>Both paths preserve the mobile protocol and end-to-end encrypted media contract.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9ADF3B-F222-4F19-BF29-D27EC3EA3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C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61A83D-313E-44F0-9992-98729DC25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5219700" cy="3181350"/>
          </a:xfrm>
          <a:prstGeom xmlns:a="http://schemas.openxmlformats.org/drawingml/2006/main" prst="roundRect">
            <a:avLst>
              <a:gd name="adj" fmla="val 23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B56565-F344-4290-ACAF-9C4D9A626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66675" cy="3181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574B13-9AA2-425C-9D2C-21F00E0EE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9812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K3s + Helm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70DDBA-3FFC-46AD-A71D-89245113C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00300"/>
            <a:ext cx="4743450" cy="2400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Full infrastructure control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Authenticated UDP + encrypted TLS fallback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PostgreSQL / Redis / MinIO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Best when network and storage are operator-owned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34D8BE-13C6-4AA4-91DE-3EEC922D3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790700"/>
            <a:ext cx="5219700" cy="3181350"/>
          </a:xfrm>
          <a:prstGeom xmlns:a="http://schemas.openxmlformats.org/drawingml/2006/main" prst="roundRect">
            <a:avLst>
              <a:gd name="adj" fmla="val 23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9FC2D8-4322-4D7B-80F9-72FF302A1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790700"/>
            <a:ext cx="66675" cy="3181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B1F03A-E718-4437-967A-F1CF53B41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19812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Cloudflare edge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FC3069-1C8E-49E0-B8C6-B5E46F43F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400300"/>
            <a:ext cx="4743450" cy="2400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Managed global edge services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Encrypted WebSocket/TLS media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D1 / R2 / Queues / Durable Objects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Best when low-operations managed services are preferred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B674AC-D4BF-404F-A36D-E5C3B6793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57800"/>
            <a:ext cx="10972800" cy="8382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0716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B440D2-994A-440A-B14E-07CFE325B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4292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75DDF4"/>
                </a:solidFill>
              </a:defRPr>
            </a:pPr>
            <a:r>
              <a:rPr sz="975" b="1">
                <a:solidFill>
                  <a:srgbClr val="75DDF4"/>
                </a:solidFill>
              </a:rPr>
              <a:t>Decision rule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501767-C8AC-4F1B-B9B2-6541CCDA1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388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Do not split one production instance across both paths. Pick one origin, one source of membership truth, and one recovery model.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24FF30-54D9-4853-A815-3BC25B4E7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F7086"/>
                </a:solidFill>
              </a:defRPr>
            </a:pPr>
            <a:r>
              <a:rPr sz="750" b="0">
                <a:solidFill>
                  <a:srgbClr val="5F7086"/>
                </a:solidFill>
              </a:rPr>
              <a:t>PTT Talk deployment briefing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BE6A7D-E364-4A28-86EB-7BC7BFD31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515100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5F7086"/>
                </a:solidFill>
              </a:defRPr>
            </a:pPr>
            <a:r>
              <a:rPr sz="750" b="1">
                <a:solidFill>
                  <a:srgbClr val="5F7086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07586597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8E41AFA-266A-487F-84B9-6F28E8E98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F8F81"/>
                </a:solidFill>
              </a:defRPr>
            </a:pPr>
            <a:r>
              <a:rPr sz="900" b="1">
                <a:solidFill>
                  <a:srgbClr val="0F8F81"/>
                </a:solidFill>
              </a:rPr>
              <a:t>SYSTEM 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17125F-009C-40F6-886D-AD87EC349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096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33F"/>
                </a:solidFill>
              </a:defRPr>
            </a:pPr>
            <a:r>
              <a:rPr sz="2550" b="1">
                <a:solidFill>
                  <a:srgbClr val="10233F"/>
                </a:solidFill>
              </a:rPr>
              <a:t>One trust model, two deployment shapes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3A844F-42ED-4B96-87B5-73E2F98BB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F7086"/>
                </a:solidFill>
              </a:defRPr>
            </a:pPr>
            <a:r>
              <a:rPr sz="1200" b="0">
                <a:solidFill>
                  <a:srgbClr val="5F7086"/>
                </a:solidFill>
              </a:rPr>
              <a:t>Keys and plaintext stay on enrolled devices; servers route ciphertext and operational metadata.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4288A1-C1EA-452B-8ECE-82912455E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C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0E9749-5DD1-4C3A-9333-96D42865C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2809875"/>
            <a:ext cx="55245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75DD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0118B4-BDFA-43C4-92FA-7A0063839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809875"/>
            <a:ext cx="55245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75DD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6130D8-85E0-434B-B5E0-7D3A8B48A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809875"/>
            <a:ext cx="55245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75DD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EA9052-B265-4302-AD19-43D6AAE78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57400"/>
            <a:ext cx="2076450" cy="2190750"/>
          </a:xfrm>
          <a:prstGeom xmlns:a="http://schemas.openxmlformats.org/drawingml/2006/main" prst="roundRect">
            <a:avLst>
              <a:gd name="adj" fmla="val 367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00A10A-2011-4ECB-877F-78AA27EF6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57400"/>
            <a:ext cx="66675" cy="2190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175164-DF84-4BDB-B5D0-290B212F7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013CFE-DA98-4214-8C02-86115A18B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247900"/>
            <a:ext cx="114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Clients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28652E-3094-4637-A66F-880A03023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67000"/>
            <a:ext cx="1600200" cy="14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Android + iOS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Independent device keys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SFrame / Sender Keys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Local protected history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6050A9-7180-4ED0-B57E-C66DD68F7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057400"/>
            <a:ext cx="2514600" cy="219075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79DE0F-BE0A-4D72-99E6-0A78601FB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057400"/>
            <a:ext cx="66675" cy="2190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2BEEE1-83D8-489B-820D-E5369F3F2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2669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E19097-C431-4547-8D31-CE18AE517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247900"/>
            <a:ext cx="1581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Control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C9E2AA-0DB4-46DB-8533-443BD9827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667000"/>
            <a:ext cx="2038350" cy="14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Enrollment + sessions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Membership + prekeys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Floor authorization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Capabilities + audit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F35FDB-879F-4601-9A9F-E9C43D22D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057400"/>
            <a:ext cx="2514600" cy="219075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E97D1B-BBDB-477B-B063-1512C6CFB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057400"/>
            <a:ext cx="66675" cy="2190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9CCFDB-6FD8-4B3D-80BD-2AB63525C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2669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F53A31-EE63-4141-8028-F08E175E7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247900"/>
            <a:ext cx="1581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Media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81ABA8-EFC0-45B0-84B3-DA6BC8EDE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667000"/>
            <a:ext cx="2038350" cy="14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K3s: UDP relay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Cloudflare: Durable Object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TLS fallback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No server decryption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834FE9-D3DE-4434-958C-3BDDCEAF9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057400"/>
            <a:ext cx="2209800" cy="219075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1C9647C-C665-445F-A696-B9B5D10A6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057400"/>
            <a:ext cx="66675" cy="2190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F385096-4DDE-4E43-A2F4-E08FAA971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22669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61F146B-1B85-4A09-BE22-A7A2A6AC9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24790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State + delivery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FF6AE9E-B567-449B-8CE0-64196DCF0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667000"/>
            <a:ext cx="1733550" cy="14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Postgres/D1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Redis/DO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MinIO/R2 ciphertext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SMTP + APNs + FCM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40E1ABB-4E3C-4262-9C00-253607AA9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10972800" cy="123825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66E09BC-1EC1-4B5D-B44A-2A05B6D33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819650"/>
            <a:ext cx="1066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AF7F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0F8F81"/>
                </a:solidFill>
              </a:defRPr>
            </a:pPr>
            <a:r>
              <a:rPr sz="900" b="1">
                <a:solidFill>
                  <a:srgbClr val="0F8F81"/>
                </a:solidFill>
              </a:rPr>
              <a:t>INVARIANT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32B72F3-A1AC-4504-9CBE-135400A1E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4743450"/>
            <a:ext cx="8953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233F"/>
                </a:solidFill>
              </a:defRPr>
            </a:pPr>
            <a:r>
              <a:rPr sz="1650" b="1">
                <a:solidFill>
                  <a:srgbClr val="10233F"/>
                </a:solidFill>
              </a:rPr>
              <a:t>Crypto or authorization failure stops transmission or forces upgrade. It never falls back to plaintext.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BC9370E-2A70-4CEB-9733-6493118F6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295900"/>
            <a:ext cx="895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F7086"/>
                </a:solidFill>
              </a:defRPr>
            </a:pPr>
            <a:r>
              <a:rPr sz="1125" b="0">
                <a:solidFill>
                  <a:srgbClr val="5F7086"/>
                </a:solidFill>
              </a:rPr>
              <a:t>Two devices per account. Newly linked devices receive future communications only; old history is never re-wrapped.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74B81CD-1E5E-4379-82BC-B05E1B90D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F7086"/>
                </a:solidFill>
              </a:defRPr>
            </a:pPr>
            <a:r>
              <a:rPr sz="750" b="0">
                <a:solidFill>
                  <a:srgbClr val="5F7086"/>
                </a:solidFill>
              </a:rPr>
              <a:t>PTT Talk deployment briefing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284999E-E34D-45E8-BE66-419638D58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515100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5F7086"/>
                </a:solidFill>
              </a:defRPr>
            </a:pPr>
            <a:r>
              <a:rPr sz="750" b="1">
                <a:solidFill>
                  <a:srgbClr val="5F7086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8743011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58416B1-235C-4933-9CE0-598731B61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F8F81"/>
                </a:solidFill>
              </a:defRPr>
            </a:pPr>
            <a:r>
              <a:rPr sz="900" b="1">
                <a:solidFill>
                  <a:srgbClr val="0F8F81"/>
                </a:solidFill>
              </a:rPr>
              <a:t>PREPARE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5ECD38-0635-47FA-A058-8AB971364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096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33F"/>
                </a:solidFill>
              </a:defRPr>
            </a:pPr>
            <a:r>
              <a:rPr sz="2550" b="1">
                <a:solidFill>
                  <a:srgbClr val="10233F"/>
                </a:solidFill>
              </a:rPr>
              <a:t>Collect every dependency before touching production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1B2DD2-D0B4-41D0-8AA8-AD8BBA78C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F7086"/>
                </a:solidFill>
              </a:defRPr>
            </a:pPr>
            <a:r>
              <a:rPr sz="1200" b="0">
                <a:solidFill>
                  <a:srgbClr val="5F7086"/>
                </a:solidFill>
              </a:rPr>
              <a:t>Missing email, push, storage, or signing inputs create false-positive deployments.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6E8FCE-5B7E-4FDC-8D63-E68BA6F41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C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37B54E-FB80-4EDF-A8B2-F2985E06A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62150"/>
            <a:ext cx="1962150" cy="2857500"/>
          </a:xfrm>
          <a:prstGeom xmlns:a="http://schemas.openxmlformats.org/drawingml/2006/main" prst="roundRect">
            <a:avLst>
              <a:gd name="adj" fmla="val 388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623435-A0BA-41F8-BA67-61EB085E2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62150"/>
            <a:ext cx="66675" cy="2857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03AD57-F1E5-4CDD-8C40-E2EB4C947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EB35C8-4F84-49ED-829B-2CFDAFFD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152650"/>
            <a:ext cx="1028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Domain + TLS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7F683B-1E30-4D85-8996-68A7E111E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71750"/>
            <a:ext cx="1485900" cy="2076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HTTPS origin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K3s gRPC name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Certificate SANs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TCP 443 + UDP 47000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581545-3336-45DF-A0AC-9C4CB0132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1962150"/>
            <a:ext cx="1962150" cy="2857500"/>
          </a:xfrm>
          <a:prstGeom xmlns:a="http://schemas.openxmlformats.org/drawingml/2006/main" prst="roundRect">
            <a:avLst>
              <a:gd name="adj" fmla="val 388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14926E-03F3-4568-BB60-B3038A77E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1962150"/>
            <a:ext cx="66675" cy="2857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EDBB16-4BD3-4B7B-B13F-2F89D7C76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21717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82167E-8462-417D-8BB4-CD692A4EF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152650"/>
            <a:ext cx="1028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Delivery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60707C-E36F-4D5C-96E2-206EEE6E0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571750"/>
            <a:ext cx="1485900" cy="2076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Verified SMTP sender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FCM service identity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Independent APNs keys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Production + sandbox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C6DE30-28DE-4888-8DA7-A70574142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1962150"/>
            <a:ext cx="1962150" cy="2857500"/>
          </a:xfrm>
          <a:prstGeom xmlns:a="http://schemas.openxmlformats.org/drawingml/2006/main" prst="roundRect">
            <a:avLst>
              <a:gd name="adj" fmla="val 388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BCA930-F5E1-40B2-A377-B6624B188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1962150"/>
            <a:ext cx="66675" cy="2857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4693D7-FC64-4AE2-A3EE-C95D996B3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1717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503A34-AE79-4A51-BA99-C054260A3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152650"/>
            <a:ext cx="1028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Data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5ACD0D-0BE5-421D-A37D-605147653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571750"/>
            <a:ext cx="1485900" cy="2076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Live storage classes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Encrypted backup class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Retention policy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Recovery owner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F621E8-D65A-44C8-8D90-E80517096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962150"/>
            <a:ext cx="1962150" cy="2857500"/>
          </a:xfrm>
          <a:prstGeom xmlns:a="http://schemas.openxmlformats.org/drawingml/2006/main" prst="roundRect">
            <a:avLst>
              <a:gd name="adj" fmla="val 388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B87010-3041-49E1-9FC9-1513F9A2F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962150"/>
            <a:ext cx="66675" cy="2857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831C71-BB5D-4FE6-8484-87991E684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21717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22AD368-5933-4381-9FC2-F7FA4A579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152650"/>
            <a:ext cx="1028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Mobile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16E498C-B035-460D-A32C-9F0E72780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571750"/>
            <a:ext cx="1485900" cy="2076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Apple entitlement/profile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Android upload key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Firebase client config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Physical test fleet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A982FDF-C8A9-4B85-AAB2-3A23BA8B1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1962150"/>
            <a:ext cx="1962150" cy="2857500"/>
          </a:xfrm>
          <a:prstGeom xmlns:a="http://schemas.openxmlformats.org/drawingml/2006/main" prst="roundRect">
            <a:avLst>
              <a:gd name="adj" fmla="val 388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BBBF88B-3AD0-4D56-9BF3-DDFC348DC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1962150"/>
            <a:ext cx="66675" cy="2857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5996DE1-1B0E-41C5-892F-8C898A0F4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21717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01E316B-3870-4B29-87B8-FEDB0A250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152650"/>
            <a:ext cx="1028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Authority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4DA4561-ABC4-47E5-BC52-4DF66CBCC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571750"/>
            <a:ext cx="1485900" cy="2076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Target account/cluster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Bootstrap administrator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Change approval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Incident owner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A270444-7A44-4CDD-A136-11405DDA9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24450"/>
            <a:ext cx="10972800" cy="876300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0716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30A8D68-B7FF-4A80-A51B-169F41DEA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9590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0B84B"/>
                </a:solidFill>
              </a:defRPr>
            </a:pPr>
            <a:r>
              <a:rPr sz="1050" b="1">
                <a:solidFill>
                  <a:srgbClr val="F0B84B"/>
                </a:solidFill>
              </a:rPr>
              <a:t>Hard stop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6F38761-4434-4090-ABEB-28F8C598D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238750"/>
            <a:ext cx="914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Unresolved placeholders, unknown target context, missing backup ownership, or reused APNs credentials block deployment.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5D5BD30-D7C0-4338-B2BF-8E192B6B4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F7086"/>
                </a:solidFill>
              </a:defRPr>
            </a:pPr>
            <a:r>
              <a:rPr sz="750" b="0">
                <a:solidFill>
                  <a:srgbClr val="5F7086"/>
                </a:solidFill>
              </a:rPr>
              <a:t>PTT Talk deployment briefing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D7547D0-8060-45C3-B753-B436FF96E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515100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5F7086"/>
                </a:solidFill>
              </a:defRPr>
            </a:pPr>
            <a:r>
              <a:rPr sz="750" b="1">
                <a:solidFill>
                  <a:srgbClr val="5F7086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16992686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F7CBFED-410D-4A40-998C-A32E1FA3F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F8F81"/>
                </a:solidFill>
              </a:defRPr>
            </a:pPr>
            <a:r>
              <a:rPr sz="900" b="1">
                <a:solidFill>
                  <a:srgbClr val="0F8F81"/>
                </a:solidFill>
              </a:rPr>
              <a:t>GUARDRAILS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506F38-DF38-48CA-B010-E699CC3D4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096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33F"/>
                </a:solidFill>
              </a:defRPr>
            </a:pPr>
            <a:r>
              <a:rPr sz="2550" b="1">
                <a:solidFill>
                  <a:srgbClr val="10233F"/>
                </a:solidFill>
              </a:rPr>
              <a:t>Automation earns authority in stages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D8BEBD-FE4F-43C3-BE01-EF50C4AB8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F7086"/>
                </a:solidFill>
              </a:defRPr>
            </a:pPr>
            <a:r>
              <a:rPr sz="1200" b="0">
                <a:solidFill>
                  <a:srgbClr val="5F7086"/>
                </a:solidFill>
              </a:rPr>
              <a:t>An agent may inspect and build freely; production mutation and destructive recovery remain explicit decisions.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38B78B-7A21-4FF6-8633-B203DC090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C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FBFD5D-7867-4B0B-B914-5C15777B5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571750"/>
            <a:ext cx="34290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9D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F584AF-C7C1-4231-9994-DCCB32038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71750"/>
            <a:ext cx="34290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9D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513CAE-CBAD-4F7F-B3B8-5710C1A79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571750"/>
            <a:ext cx="34290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9D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B11615-29E4-4B20-B738-101773E86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571750"/>
            <a:ext cx="34290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9D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06DB32-C962-4CD2-92D2-FB89F7C90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20980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4707B7-9E78-428D-BF89-1694F1A4B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765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0233F"/>
                </a:solidFill>
              </a:defRPr>
            </a:pPr>
            <a:r>
              <a:rPr sz="1200" b="1">
                <a:solidFill>
                  <a:srgbClr val="10233F"/>
                </a:solidFill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FA646A-EE50-4DDB-B293-DDF8E5BA8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09925"/>
            <a:ext cx="1619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Commit, target, owner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F4139C-3501-40ED-883C-BFD4774A7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20980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3692CB-1258-4172-9A1E-99A5CC448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28765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0233F"/>
                </a:solidFill>
              </a:defRPr>
            </a:pPr>
            <a:r>
              <a:rPr sz="1200" b="1">
                <a:solidFill>
                  <a:srgbClr val="10233F"/>
                </a:solidFill>
              </a:rPr>
              <a:t>VALIDATE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7DEE68-E258-4EA6-B56D-7F2721E67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3209925"/>
            <a:ext cx="1619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Tests, render, diff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7C13F6-FF49-4C71-963E-27D208FF6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220980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B84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3EE3C0-645A-4756-BCF3-82F48E743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8765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0233F"/>
                </a:solidFill>
              </a:defRPr>
            </a:pPr>
            <a:r>
              <a:rPr sz="1200" b="1">
                <a:solidFill>
                  <a:srgbClr val="10233F"/>
                </a:solidFill>
              </a:rPr>
              <a:t>APPROVE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0B5DCE-D05A-4943-8C00-42FBB1B69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3209925"/>
            <a:ext cx="1619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Exact target + rollback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1F0302-11AC-4296-94F1-3DFA6C387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220980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EC7701-DBB7-4208-B915-4ED6AF8D1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9950" y="28765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0233F"/>
                </a:solidFill>
              </a:defRPr>
            </a:pPr>
            <a:r>
              <a:rPr sz="1200" b="1">
                <a:solidFill>
                  <a:srgbClr val="10233F"/>
                </a:solidFill>
              </a:rPr>
              <a:t>DEPLOY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DE24AE-36CC-45F0-9138-6BBA1FFA9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3209925"/>
            <a:ext cx="1619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Immutable artifacts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CCBF4E-CC52-498F-A6DD-7EFEC905B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209800"/>
            <a:ext cx="55245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4D7B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2A77E3-CDE1-42D1-A62E-68BC49F50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28765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0233F"/>
                </a:solidFill>
              </a:defRPr>
            </a:pPr>
            <a:r>
              <a:rPr sz="1200" b="1">
                <a:solidFill>
                  <a:srgbClr val="10233F"/>
                </a:solidFill>
              </a:rPr>
              <a:t>PROVE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7A7BBE1-8F12-4CE1-95DF-83E7EA086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209925"/>
            <a:ext cx="1619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Voice, restore, security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41B097E-B512-476A-98DE-EBF8D0929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5219700" cy="1352550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82A4328-54D9-4777-8B00-56A192ED2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66675" cy="1352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53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B0A3B21-5E37-4C20-A4A5-0E5D78E5F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86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Never expose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BCE5DD0-3248-4F61-86B6-95EBA043C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705350"/>
            <a:ext cx="47434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Secrets in logs, command arguments, Git, CI artifacts, support exports, or rendered manifests.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052F398-41F4-4976-B6A8-CDCCDDFD3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095750"/>
            <a:ext cx="5219700" cy="1352550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CB66A55-ED83-4394-A527-05751B14C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095750"/>
            <a:ext cx="66675" cy="13525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B8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D3FBE0F-4529-4450-B654-DA9B6AED9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2862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Never bypass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6F02CDF-8C80-4DB0-801D-85FA9E93E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705350"/>
            <a:ext cx="47434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A failing migration, entitlement, backup, crypto, authorization, physical audio, or release gate.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73FE4F8-F517-4782-AB49-0786A7A64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F7086"/>
                </a:solidFill>
              </a:defRPr>
            </a:pPr>
            <a:r>
              <a:rPr sz="750" b="0">
                <a:solidFill>
                  <a:srgbClr val="5F7086"/>
                </a:solidFill>
              </a:rPr>
              <a:t>PTT Talk deployment briefing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A786956-1EC6-4D9B-B635-98F056107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515100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5F7086"/>
                </a:solidFill>
              </a:defRPr>
            </a:pPr>
            <a:r>
              <a:rPr sz="750" b="1">
                <a:solidFill>
                  <a:srgbClr val="5F7086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72821376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667B365-1B6D-4E21-8E7A-1E822CD97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F8F81"/>
                </a:solidFill>
              </a:defRPr>
            </a:pPr>
            <a:r>
              <a:rPr sz="900" b="1">
                <a:solidFill>
                  <a:srgbClr val="0F8F81"/>
                </a:solidFill>
              </a:rPr>
              <a:t>BUILD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5581A2-14BF-40ED-BF72-64EAEF72F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096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33F"/>
                </a:solidFill>
              </a:defRPr>
            </a:pPr>
            <a:r>
              <a:rPr sz="2550" b="1">
                <a:solidFill>
                  <a:srgbClr val="10233F"/>
                </a:solidFill>
              </a:rPr>
              <a:t>Promote one commit - never rebuild between stages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AA159B-0BA2-4252-A783-7341971D5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F7086"/>
                </a:solidFill>
              </a:defRPr>
            </a:pPr>
            <a:r>
              <a:rPr sz="1200" b="0">
                <a:solidFill>
                  <a:srgbClr val="5F7086"/>
                </a:solidFill>
              </a:rPr>
              <a:t>Every artifact carries an auditable connection to source, tests, SBOM, and deployment evidence.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85ECEB-5D8E-43C6-A737-BDB0F415B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C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2E9179-821B-4685-8B5E-A71D9FEED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2876550"/>
            <a:ext cx="41910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75DD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83F35C-8287-43B5-945C-0F6E21625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876550"/>
            <a:ext cx="41910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75DD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F58DC7-BC78-400F-8816-AFEA45F9F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876550"/>
            <a:ext cx="41910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75DD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A27C21-2E0F-4371-8282-F67BAC3F1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876550"/>
            <a:ext cx="41910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75DD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94270C-0661-465E-B475-DD714A8A6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1771650" cy="2076450"/>
          </a:xfrm>
          <a:prstGeom xmlns:a="http://schemas.openxmlformats.org/drawingml/2006/main" prst="roundRect">
            <a:avLst>
              <a:gd name="adj" fmla="val 43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F5F675-0E03-413A-9D54-83E6C3123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286000"/>
            <a:ext cx="4572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AF7F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0F8F81"/>
                </a:solidFill>
              </a:defRPr>
            </a:pPr>
            <a:r>
              <a:rPr sz="900" b="1">
                <a:solidFill>
                  <a:srgbClr val="0F8F81"/>
                </a:solidFill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6B3B41-4BC8-4010-80F6-65DED446E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43200"/>
            <a:ext cx="139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Clean commit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087D02-3D3B-42A5-BBDC-288AB2CBE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57550"/>
            <a:ext cx="13906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Record full SHA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Verify remote + tree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AE146B-6AEE-4142-A366-1FFEA457C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2095500"/>
            <a:ext cx="1771650" cy="2076450"/>
          </a:xfrm>
          <a:prstGeom xmlns:a="http://schemas.openxmlformats.org/drawingml/2006/main" prst="roundRect">
            <a:avLst>
              <a:gd name="adj" fmla="val 43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AE6F42-5236-4047-95DA-3C35A8BB4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2286000"/>
            <a:ext cx="4572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AF7F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0F8F81"/>
                </a:solidFill>
              </a:defRPr>
            </a:pPr>
            <a:r>
              <a:rPr sz="900" b="1">
                <a:solidFill>
                  <a:srgbClr val="0F8F81"/>
                </a:solidFill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C5AAD6-844F-4130-9B1C-E9BBB9103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2743200"/>
            <a:ext cx="139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Source gates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5D568B-C87A-4EDF-8016-0FB1BA22C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0850" y="3257550"/>
            <a:ext cx="13906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Protocol / Rust / JVM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Swift / TypeScript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D338F9-561A-48A4-91E9-2EF68D941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2095500"/>
            <a:ext cx="1771650" cy="2076450"/>
          </a:xfrm>
          <a:prstGeom xmlns:a="http://schemas.openxmlformats.org/drawingml/2006/main" prst="roundRect">
            <a:avLst>
              <a:gd name="adj" fmla="val 43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3BBB3F-1ED6-43A1-8B59-43893B205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86000"/>
            <a:ext cx="4572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AF7F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0F8F81"/>
                </a:solidFill>
              </a:defRPr>
            </a:pPr>
            <a:r>
              <a:rPr sz="900" b="1">
                <a:solidFill>
                  <a:srgbClr val="0F8F81"/>
                </a:solidFill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46F912-42AF-435F-81B6-813DE63E7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43200"/>
            <a:ext cx="139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Package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B6EF6A-0DFD-47A0-B57E-E8649181B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257550"/>
            <a:ext cx="13906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3 OCI images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AAB + IPA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9B6CD0-ADB1-4F0D-9141-2652320A7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95500"/>
            <a:ext cx="1771650" cy="2076450"/>
          </a:xfrm>
          <a:prstGeom xmlns:a="http://schemas.openxmlformats.org/drawingml/2006/main" prst="roundRect">
            <a:avLst>
              <a:gd name="adj" fmla="val 43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002489-2238-45F7-935A-CDC5EE83D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2286000"/>
            <a:ext cx="4572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AF7F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0F8F81"/>
                </a:solidFill>
              </a:defRPr>
            </a:pPr>
            <a:r>
              <a:rPr sz="900" b="1">
                <a:solidFill>
                  <a:srgbClr val="0F8F81"/>
                </a:solidFill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424A81C-2737-4DCC-8EAF-17978B639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2743200"/>
            <a:ext cx="139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Freeze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830FB3D-1D0F-4CC5-88C3-841449C20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3257550"/>
            <a:ext cx="13906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Image digests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SHA-256 + SBOM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D9A3BAC-7799-483A-A397-2B439A3F2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095500"/>
            <a:ext cx="1771650" cy="2076450"/>
          </a:xfrm>
          <a:prstGeom xmlns:a="http://schemas.openxmlformats.org/drawingml/2006/main" prst="roundRect">
            <a:avLst>
              <a:gd name="adj" fmla="val 43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8A3859C-8668-4E9B-AB76-083BD0AAA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286000"/>
            <a:ext cx="4572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AF7F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0F8F81"/>
                </a:solidFill>
              </a:defRPr>
            </a:pPr>
            <a:r>
              <a:rPr sz="900" b="1">
                <a:solidFill>
                  <a:srgbClr val="0F8F81"/>
                </a:solidFill>
              </a:rPr>
              <a:t>05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E37233C-A807-4DC7-9011-6AB6F1EFA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743200"/>
            <a:ext cx="139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Promote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1D5D044-F90D-4590-9E96-4B9A3FB40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257550"/>
            <a:ext cx="13906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Staging proof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Same bits to prod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E00DEAC-01FB-4123-931E-B7DF92A20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0972800" cy="121920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0716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76D1357-3C93-4DB9-A7E1-900EDCF77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7244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5DDF4"/>
                </a:solidFill>
              </a:defRPr>
            </a:pPr>
            <a:r>
              <a:rPr sz="1050" b="1">
                <a:solidFill>
                  <a:srgbClr val="75DDF4"/>
                </a:solidFill>
              </a:rPr>
              <a:t>Production image rule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BD86A18-7DEC-444F-882D-2559ADE4A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010150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Build control, relay, and admin images from the selected commit; push multi-arch manifests; deploy repository@sha256:...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2423473-9B0F-441F-84F6-80D279E41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91150"/>
            <a:ext cx="971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CFE4F2"/>
                </a:solidFill>
              </a:defRPr>
            </a:pPr>
            <a:r>
              <a:rPr sz="1050" b="0">
                <a:solidFill>
                  <a:srgbClr val="CFE4F2"/>
                </a:solidFill>
              </a:rPr>
              <a:t>The example application tags in Helm values are not published release artifacts.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82FA974-F99E-45BD-8B13-C5B963E59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F7086"/>
                </a:solidFill>
              </a:defRPr>
            </a:pPr>
            <a:r>
              <a:rPr sz="750" b="0">
                <a:solidFill>
                  <a:srgbClr val="5F7086"/>
                </a:solidFill>
              </a:rPr>
              <a:t>PTT Talk deployment briefing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B7BDB16-CC08-4EB3-9A66-CF52C814E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515100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5F7086"/>
                </a:solidFill>
              </a:defRPr>
            </a:pPr>
            <a:r>
              <a:rPr sz="750" b="1">
                <a:solidFill>
                  <a:srgbClr val="5F7086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837914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C618B178-5B8D-4A85-8211-C4AB7DFE0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F8F81"/>
                </a:solidFill>
              </a:defRPr>
            </a:pPr>
            <a:r>
              <a:rPr sz="900" b="1">
                <a:solidFill>
                  <a:srgbClr val="0F8F81"/>
                </a:solidFill>
              </a:rPr>
              <a:t>K3S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C7EE68-EA07-4614-8B8E-143C2D566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096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33F"/>
                </a:solidFill>
              </a:defRPr>
            </a:pPr>
            <a:r>
              <a:rPr sz="2550" b="1">
                <a:solidFill>
                  <a:srgbClr val="10233F"/>
                </a:solidFill>
              </a:rPr>
              <a:t>Install in a sequence that preserves rollback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4CBA55-F956-437C-BB7E-A8EBB2D4D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F7086"/>
                </a:solidFill>
              </a:defRPr>
            </a:pPr>
            <a:r>
              <a:rPr sz="1200" b="0">
                <a:solidFill>
                  <a:srgbClr val="5F7086"/>
                </a:solidFill>
              </a:rPr>
              <a:t>The chart is single-tenant: one Helm release, one private-team instance.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48D44E-6C6D-430A-AEE0-578CAF086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C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145DF3-F350-43A6-BA30-11DC7A8B4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2743200"/>
            <a:ext cx="32385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9D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E41334-96AD-486F-B5F3-9FF25C856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743200"/>
            <a:ext cx="32385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9D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7A486C-C0D6-4D28-9743-EF99D5D8E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743200"/>
            <a:ext cx="32385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9D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D9BB3E-523D-4828-937D-24A4344E7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743200"/>
            <a:ext cx="32385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9D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56F82E-4A99-4D63-8729-2FD374544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743200"/>
            <a:ext cx="32385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9D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AD4888-FD56-46D0-BAFE-AC2101CEA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241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519712-28AB-49C0-A46C-94850E7AA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0099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0233F"/>
                </a:solidFill>
              </a:defRPr>
            </a:pPr>
            <a:r>
              <a:rPr sz="1275" b="1">
                <a:solidFill>
                  <a:srgbClr val="10233F"/>
                </a:solidFill>
              </a:rPr>
              <a:t>Target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EE54C2-C4BE-4F93-9D31-A95760A87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33750"/>
            <a:ext cx="1619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0">
                <a:solidFill>
                  <a:srgbClr val="5F7086"/>
                </a:solidFill>
              </a:defRPr>
            </a:pPr>
            <a:r>
              <a:rPr sz="975" b="0">
                <a:solidFill>
                  <a:srgbClr val="5F7086"/>
                </a:solidFill>
              </a:rPr>
              <a:t>Context, nodes, storage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C14B89-E0EE-4AA0-9423-D7658877F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23241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EE3B34-6EB3-423D-9435-478C1030F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30099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0233F"/>
                </a:solidFill>
              </a:defRPr>
            </a:pPr>
            <a:r>
              <a:rPr sz="1275" b="1">
                <a:solidFill>
                  <a:srgbClr val="10233F"/>
                </a:solidFill>
              </a:rPr>
              <a:t>Edge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EFB9A4-9F39-46C6-84D1-C1D65A28C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3333750"/>
            <a:ext cx="1619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0">
                <a:solidFill>
                  <a:srgbClr val="5F7086"/>
                </a:solidFill>
              </a:defRPr>
            </a:pPr>
            <a:r>
              <a:rPr sz="975" b="0">
                <a:solidFill>
                  <a:srgbClr val="5F7086"/>
                </a:solidFill>
              </a:rPr>
              <a:t>DNS, TLS, firewall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6E0058-938E-48F8-8DFE-5EB5B8806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3241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96BF20-BC1F-4328-B0F1-A45AC5D2D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30099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0233F"/>
                </a:solidFill>
              </a:defRPr>
            </a:pPr>
            <a:r>
              <a:rPr sz="1275" b="1">
                <a:solidFill>
                  <a:srgbClr val="10233F"/>
                </a:solidFill>
              </a:rPr>
              <a:t>Values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3BDF7D-BE1F-4242-A437-B8B6D4850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3333750"/>
            <a:ext cx="1619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0">
                <a:solidFill>
                  <a:srgbClr val="5F7086"/>
                </a:solidFill>
              </a:defRPr>
            </a:pPr>
            <a:r>
              <a:rPr sz="975" b="0">
                <a:solidFill>
                  <a:srgbClr val="5F7086"/>
                </a:solidFill>
              </a:rPr>
              <a:t>Digests + protected secrets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1C5BDD-F592-4E10-A4E7-63EC760C2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3241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867D78-7637-46DE-97AE-6D04514A0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0099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0233F"/>
                </a:solidFill>
              </a:defRPr>
            </a:pPr>
            <a:r>
              <a:rPr sz="1275" b="1">
                <a:solidFill>
                  <a:srgbClr val="10233F"/>
                </a:solidFill>
              </a:rPr>
              <a:t>Render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F5F1BF-2BC4-478B-B160-F9D29F96D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333750"/>
            <a:ext cx="1619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0">
                <a:solidFill>
                  <a:srgbClr val="5F7086"/>
                </a:solidFill>
              </a:defRPr>
            </a:pPr>
            <a:r>
              <a:rPr sz="975" b="0">
                <a:solidFill>
                  <a:srgbClr val="5F7086"/>
                </a:solidFill>
              </a:rPr>
              <a:t>Lint, inspect, diff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A90F65-D1E3-46E2-94B8-B4E9887F9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3241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18D4A5-078A-4B62-9B4C-E37BA2961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0099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0233F"/>
                </a:solidFill>
              </a:defRPr>
            </a:pPr>
            <a:r>
              <a:rPr sz="1275" b="1">
                <a:solidFill>
                  <a:srgbClr val="10233F"/>
                </a:solidFill>
              </a:rPr>
              <a:t>Install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1DC4BC2-D97A-42F7-B483-C544C08BD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333750"/>
            <a:ext cx="1619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0">
                <a:solidFill>
                  <a:srgbClr val="5F7086"/>
                </a:solidFill>
              </a:defRPr>
            </a:pPr>
            <a:r>
              <a:rPr sz="975" b="0">
                <a:solidFill>
                  <a:srgbClr val="5F7086"/>
                </a:solidFill>
              </a:rPr>
              <a:t>Atomic Helm apply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8C69513-D894-486B-AE2F-9E9C59D50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4100" y="2324100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4D7B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B6F1807-7017-4F2F-BBE8-0E786A960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0099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0233F"/>
                </a:solidFill>
              </a:defRPr>
            </a:pPr>
            <a:r>
              <a:rPr sz="1275" b="1">
                <a:solidFill>
                  <a:srgbClr val="10233F"/>
                </a:solidFill>
              </a:rPr>
              <a:t>Prove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257B920-DED8-461A-8A38-64C6C9DD7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3333750"/>
            <a:ext cx="1619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0">
                <a:solidFill>
                  <a:srgbClr val="5F7086"/>
                </a:solidFill>
              </a:defRPr>
            </a:pPr>
            <a:r>
              <a:rPr sz="975" b="0">
                <a:solidFill>
                  <a:srgbClr val="5F7086"/>
                </a:solidFill>
              </a:rPr>
              <a:t>Health, delivery, voice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F367794-C689-450D-B1D0-9E367E960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335280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F8B4796-1437-4203-B8D7-5D8740A8D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66675" cy="1390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5F0B536-1962-44D8-851F-44EF04FE7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81500"/>
            <a:ext cx="2895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Public edge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C5A680D-E62D-4DB1-920A-1CFF51D0C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800600"/>
            <a:ext cx="28765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TCP 443 for app/admin/gRPC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UDP 47000 for relay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Certificate covers both HTTPS names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4E9B71C-C77C-45D4-B733-17B4142D2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4191000"/>
            <a:ext cx="335280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6EDD84D-ED9C-41D6-B49B-6C460C6C5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4191000"/>
            <a:ext cx="66675" cy="1390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6C234B2-049E-48BD-8315-A81334C5B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381500"/>
            <a:ext cx="2895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Private services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5691676-890F-4ED2-8D37-86AB18196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800600"/>
            <a:ext cx="28765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PostgreSQL, Redis, MinIO, and metrics remain cluster-only behind network policies.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70F06C0-E201-4C90-BC30-8C1180154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191000"/>
            <a:ext cx="335280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136071D-D6DE-4F31-9A51-2A054E746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191000"/>
            <a:ext cx="66675" cy="1390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B8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E30C607-9B1C-42CB-A061-FE568E229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381500"/>
            <a:ext cx="2895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Backups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6BC522A-409E-4109-8F43-3D0F928B0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800600"/>
            <a:ext cx="28765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Enabled only on an actually encrypted storage class; database dump and ciphertext objects share one recovery point.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9D9D8156-D4C6-4E06-B1CB-DD7A8B978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F7086"/>
                </a:solidFill>
              </a:defRPr>
            </a:pPr>
            <a:r>
              <a:rPr sz="750" b="0">
                <a:solidFill>
                  <a:srgbClr val="5F7086"/>
                </a:solidFill>
              </a:rPr>
              <a:t>PTT Talk deployment briefing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A0B4377-33E7-4BA7-A29C-9B59E6F0F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515100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5F7086"/>
                </a:solidFill>
              </a:defRPr>
            </a:pPr>
            <a:r>
              <a:rPr sz="750" b="1">
                <a:solidFill>
                  <a:srgbClr val="5F7086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49892954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B69608C-E381-4E7E-A6D4-0D9464038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F8F81"/>
                </a:solidFill>
              </a:defRPr>
            </a:pPr>
            <a:r>
              <a:rPr sz="900" b="1">
                <a:solidFill>
                  <a:srgbClr val="0F8F81"/>
                </a:solidFill>
              </a:rPr>
              <a:t>K3S RUNTIME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A326D9-C22A-4F5D-91F4-74E311629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096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33F"/>
                </a:solidFill>
              </a:defRPr>
            </a:pPr>
            <a:r>
              <a:rPr sz="2550" b="1">
                <a:solidFill>
                  <a:srgbClr val="10233F"/>
                </a:solidFill>
              </a:rPr>
              <a:t>Expose the edge - isolate the state plane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959A59-E676-4E41-B2AA-485AA5B90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F7086"/>
                </a:solidFill>
              </a:defRPr>
            </a:pPr>
            <a:r>
              <a:rPr sz="1200" b="0">
                <a:solidFill>
                  <a:srgbClr val="5F7086"/>
                </a:solidFill>
              </a:rPr>
              <a:t>A compact topology makes network and ownership mistakes visible before launch.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F2E7CA-B370-4215-8B16-2800CB80C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C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B8E7B1-D195-4EAC-9C42-796C8F690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2724150"/>
            <a:ext cx="552450" cy="2667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75DD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0D5D82-D226-4F55-B454-5AE621DCE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343150"/>
            <a:ext cx="51435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75DD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A3D0BD-DE45-49F7-9EEE-1DFE690E9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371850"/>
            <a:ext cx="51435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75DD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C058DE-BB85-4B07-B89F-C4F8B26BE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43150"/>
            <a:ext cx="45720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9D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D73A17-7DDF-47F9-8A7A-CC9260B20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371850"/>
            <a:ext cx="45720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9D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6D344C-F077-4288-BD40-FEAC52356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1562100" cy="1676400"/>
          </a:xfrm>
          <a:prstGeom xmlns:a="http://schemas.openxmlformats.org/drawingml/2006/main" prst="roundRect">
            <a:avLst>
              <a:gd name="adj" fmla="val 48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54B142-0DF0-4DE3-A757-340D0DBF0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66675" cy="1676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1F07E2-8196-4446-A1CD-7CEFE4BA3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00300"/>
            <a:ext cx="1104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Devices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01C4BF-7C36-46E0-8015-41D687A87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19400"/>
            <a:ext cx="10858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HTTPS / gRPC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UDP or encrypted TLS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937222-9F6B-4745-9F1A-C4894955A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1943100"/>
            <a:ext cx="2381250" cy="167640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6C59AE-DF5D-4DC3-9768-50A8F9A55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1943100"/>
            <a:ext cx="66675" cy="1676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054D66-6F93-4B14-8508-5668BB765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133600"/>
            <a:ext cx="1924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Traefik + TLS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4A1C0D-C558-4CB1-A352-42C5B3BE3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2552700"/>
            <a:ext cx="1905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Public REST/admin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Public gRPC host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Rate limiting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A42A1B-9130-40CA-84AE-6A80C9F97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3143250"/>
            <a:ext cx="2381250" cy="167640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BB5283-7738-4DD3-B90B-908CE990B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3143250"/>
            <a:ext cx="66675" cy="1676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397554-FC23-41FF-A061-B6020E446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333750"/>
            <a:ext cx="1924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UDP relay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84FD74-09BF-4F28-AE8C-308367419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752850"/>
            <a:ext cx="1905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Authenticated binding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Source-tuple checks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Ciphertext fan-out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B6B661-F1F3-4F54-BD97-F15EAEE82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1943100"/>
            <a:ext cx="2571750" cy="167640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F8B39A-0FEF-4BC6-8FB6-1251FA63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1943100"/>
            <a:ext cx="66675" cy="1676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76DD67D-2F41-4587-AE61-E23F29E03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2133600"/>
            <a:ext cx="2114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Control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AAE45A6-5C7D-4765-89F6-007405F7A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2552700"/>
            <a:ext cx="20955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Enrollment / floor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Mailbox / push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Privacy-safe metrics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EF58371-7921-49B7-A0C8-C5B37CA9F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143250"/>
            <a:ext cx="2571750" cy="1676400"/>
          </a:xfrm>
          <a:prstGeom xmlns:a="http://schemas.openxmlformats.org/drawingml/2006/main" prst="roundRect">
            <a:avLst>
              <a:gd name="adj" fmla="val 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F0D96EF-4BEE-4070-A789-F5D06E455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143250"/>
            <a:ext cx="66675" cy="1676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12D20AB-4B13-48B2-BFA0-50F7F5B53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3333750"/>
            <a:ext cx="2114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State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D10F2FB-09ED-4FF4-B040-C3728D1E0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3752850"/>
            <a:ext cx="20955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PostgreSQL records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Redis ephemeral state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MinIO ciphertext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AF0A0AF-A008-491C-A2BB-F762E7336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476500"/>
            <a:ext cx="2933700" cy="1866900"/>
          </a:xfrm>
          <a:prstGeom xmlns:a="http://schemas.openxmlformats.org/drawingml/2006/main" prst="roundRect">
            <a:avLst>
              <a:gd name="adj" fmla="val 40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8979E39-9A59-429A-8F09-64B6F81C2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476500"/>
            <a:ext cx="66675" cy="1866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B8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0CD98B6-3116-4C11-9BDD-40222A67B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6670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External providers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FEFC370-52ED-4A73-B806-1974BE02B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3086100"/>
            <a:ext cx="24574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Verified SMTP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FCM service identity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Independent APNs keys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C3D370A-B803-450D-B034-626B99E9D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00650"/>
            <a:ext cx="109728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0716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D71BD26-1DBC-4E9C-B4BE-90466ECC1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530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5DDF4"/>
                </a:solidFill>
              </a:defRPr>
            </a:pPr>
            <a:r>
              <a:rPr sz="1050" b="1">
                <a:solidFill>
                  <a:srgbClr val="75DDF4"/>
                </a:solidFill>
              </a:rPr>
              <a:t>Network policy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081F54F-2B92-42BB-BDFE-F6FB07BF8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314950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No public database, Redis, MinIO, or metrics. Monitor aggregates without identity-bearing labels.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F75D1DE-C129-4E73-8667-7E04B71FA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F7086"/>
                </a:solidFill>
              </a:defRPr>
            </a:pPr>
            <a:r>
              <a:rPr sz="750" b="0">
                <a:solidFill>
                  <a:srgbClr val="5F7086"/>
                </a:solidFill>
              </a:rPr>
              <a:t>PTT Talk deployment briefing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25F02D1-C91B-4A32-8D42-D42AD0962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515100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5F7086"/>
                </a:solidFill>
              </a:defRPr>
            </a:pPr>
            <a:r>
              <a:rPr sz="750" b="1">
                <a:solidFill>
                  <a:srgbClr val="5F7086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63076891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EE29146C-87BA-42BB-9ECC-50065CD47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F8F81"/>
                </a:solidFill>
              </a:defRPr>
            </a:pPr>
            <a:r>
              <a:rPr sz="900" b="1">
                <a:solidFill>
                  <a:srgbClr val="0F8F81"/>
                </a:solidFill>
              </a:rPr>
              <a:t>CLOUDFLARE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D7D8E0-E42F-474D-8AB1-92F4614CC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096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33F"/>
                </a:solidFill>
              </a:defRPr>
            </a:pPr>
            <a:r>
              <a:rPr sz="2550" b="1">
                <a:solidFill>
                  <a:srgbClr val="10233F"/>
                </a:solidFill>
              </a:rPr>
              <a:t>Provision staging first, then copy proven bindings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36C2A7-DCC0-4CED-81DF-A5CA4C2DB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F7086"/>
                </a:solidFill>
              </a:defRPr>
            </a:pPr>
            <a:r>
              <a:rPr sz="1200" b="0">
                <a:solidFill>
                  <a:srgbClr val="5F7086"/>
                </a:solidFill>
              </a:rPr>
              <a:t>The repository's existing account IDs and routes are not reusable operator defaults.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17A4BF-A2ED-41F2-A63B-83B8F2BE0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C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17844A-27E6-408F-93E5-510C6523E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28575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9D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D97FF9-D934-4ECF-825E-E70FB3EFF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343150"/>
            <a:ext cx="28575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9D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32C6F8-C7B7-4283-B021-3A59B55F3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848100"/>
            <a:ext cx="28575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9D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EE63AD-7B7E-47C3-AB68-9BF472CF7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848100"/>
            <a:ext cx="285750" cy="1905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B9D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A1EDA1-871D-425B-AD58-EFC17AA53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34290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C818C2-C4F1-4BD3-AEFF-87E753108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66675" cy="1295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E1167A-F7F1-478E-AB72-9C457B673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0002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8C6660-6F11-47A3-8BF4-F6DA4052C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1981200"/>
            <a:ext cx="2495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Overlay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1C68DD-7D00-4023-A6EA-9D37A8FC3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00300"/>
            <a:ext cx="2952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Rename workers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Replace routes + IDs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7B9ADB-515A-489F-9EC1-8096295DF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790700"/>
            <a:ext cx="34290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EBD99C-E40B-4BFC-8F94-6D0CD09D1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790700"/>
            <a:ext cx="66675" cy="1295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3EE5F0-3F52-4B59-8599-CCA5F8BFF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0002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0534C8-4C77-4BBC-9581-5E0C0E97A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1981200"/>
            <a:ext cx="2495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Resources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EC3E0C-D2C3-4316-AA20-24083D2E2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400300"/>
            <a:ext cx="2952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D1 + R2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Queues + DLQs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87D28B-DE37-4A2D-91F8-B1B14EFA2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1790700"/>
            <a:ext cx="34290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EC4D5B-29C1-486B-91F6-617221BD3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1790700"/>
            <a:ext cx="66675" cy="1295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D9F9A5-87B1-4748-8AAB-0656A20A1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002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4215BD-C241-4519-9701-801B7F5F9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1981200"/>
            <a:ext cx="2495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Migrate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9D5811-7635-4EDF-94D5-7EFC540F3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400300"/>
            <a:ext cx="2952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Apply all SQL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through 0010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6CEF174-F36A-47DF-A444-42EA9ACFF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95650"/>
            <a:ext cx="34290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DBABB51-D83E-4B03-97EF-83A982E7F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95650"/>
            <a:ext cx="66675" cy="1295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68A2409-AA83-4309-B0FB-79B44671F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052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DA879E7-F251-4E79-A1D9-2CD0D54B6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486150"/>
            <a:ext cx="2495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Secrets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47A853B-F17E-48E5-BC74-2256DFB01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905250"/>
            <a:ext cx="2952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Bootstrap / FCM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APNs prod + sandbox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D48530C-2EEA-4787-BA70-DB6B0D38D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295650"/>
            <a:ext cx="34290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15C723D-A922-4099-BF01-FFC22CA9E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295650"/>
            <a:ext cx="66675" cy="1295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2B262B7-86CC-4E34-9212-6CF3FAB15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5052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4D659E8-E364-4FC9-A0FE-DBD9C2968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486150"/>
            <a:ext cx="2495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Deploy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C9161D9-B733-4314-B71A-7F53C613E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905250"/>
            <a:ext cx="2952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Build admin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Wrangler staging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CC3D2AE-2FA5-4601-AB3A-1EC1FD82D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295650"/>
            <a:ext cx="34290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4683426-D4BE-4556-B246-C2E1957BC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295650"/>
            <a:ext cx="66675" cy="1295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0B902B2-7B86-4CA8-BB0F-4BB304FB0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5052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7DE8B72-8D90-402C-8661-E8772C0E9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3486150"/>
            <a:ext cx="2495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Promote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5CEEAA4-D559-4EF0-A4C6-5A64B609A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905250"/>
            <a:ext cx="2952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Backup + prove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Production deploy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5210C2F-F5C7-4B32-A18F-3C047EDBE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5219700" cy="1104900"/>
          </a:xfrm>
          <a:prstGeom xmlns:a="http://schemas.openxmlformats.org/drawingml/2006/main" prst="roundRect">
            <a:avLst>
              <a:gd name="adj" fmla="val 689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8F3F268-5E50-4EFE-9992-51B3A6FB5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66675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B1C8260-4204-4B72-B89A-330DCB5B3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1435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Media path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CB011B06-5409-4CFF-855F-B38A203F0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562600"/>
            <a:ext cx="4743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Durable Objects serialize floor ownership and fan out authenticated ciphertext over WebSockets. No UDP or plaintext mode.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C6B140B7-9CE8-4F4E-B133-075348E63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953000"/>
            <a:ext cx="5219700" cy="1104900"/>
          </a:xfrm>
          <a:prstGeom xmlns:a="http://schemas.openxmlformats.org/drawingml/2006/main" prst="roundRect">
            <a:avLst>
              <a:gd name="adj" fmla="val 689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D6DD6E3D-AA34-4E19-8836-F5E7E3542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953000"/>
            <a:ext cx="66675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B8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12C04CF8-6CC3-45AA-BAE7-484ABBC9B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51435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Recovery boundary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05A7E51B-484E-4115-887F-86D20DFDE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5562600"/>
            <a:ext cx="4743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D1 export is incomplete alone. Pair it with coordinated R2 recovery evidence and prove both together.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F40FA66A-C10C-43CA-820D-86CD67E03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F7086"/>
                </a:solidFill>
              </a:defRPr>
            </a:pPr>
            <a:r>
              <a:rPr sz="750" b="0">
                <a:solidFill>
                  <a:srgbClr val="5F7086"/>
                </a:solidFill>
              </a:rPr>
              <a:t>PTT Talk deployment briefing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3A35F6C8-FF6D-453A-BE70-B44AE0B30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515100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5F7086"/>
                </a:solidFill>
              </a:defRPr>
            </a:pPr>
            <a:r>
              <a:rPr sz="750" b="1">
                <a:solidFill>
                  <a:srgbClr val="5F7086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20787251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92B4119-6F3D-42AC-A744-F07565944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F8F81"/>
                </a:solidFill>
              </a:defRPr>
            </a:pPr>
            <a:r>
              <a:rPr sz="900" b="1">
                <a:solidFill>
                  <a:srgbClr val="0F8F81"/>
                </a:solidFill>
              </a:rPr>
              <a:t>IDENTITY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7CF849-C71D-4D46-B1A7-895AD5550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096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33F"/>
                </a:solidFill>
              </a:defRPr>
            </a:pPr>
            <a:r>
              <a:rPr sz="2550" b="1">
                <a:solidFill>
                  <a:srgbClr val="10233F"/>
                </a:solidFill>
              </a:rPr>
              <a:t>The domain and signed app must agree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9E6900-BF4E-4D9F-AE8A-30136BE99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F7086"/>
                </a:solidFill>
              </a:defRPr>
            </a:pPr>
            <a:r>
              <a:rPr sz="1200" b="0">
                <a:solidFill>
                  <a:srgbClr val="5F7086"/>
                </a:solidFill>
              </a:rPr>
              <a:t>Manual code entry works across servers; one-tap enrollment requires verified platform associations.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6E03FB-BFED-4A93-876D-1D6DA6240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C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21CA59-61AA-4C02-A5C6-909061F3E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2724150"/>
            <a:ext cx="495300" cy="2476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75DD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24B5FB-B828-4C85-A7A8-C463B7B05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2724150"/>
            <a:ext cx="495300" cy="2476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75DD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B409C5-E1B7-40B2-A719-C91E55BCF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724150"/>
            <a:ext cx="495300" cy="2476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75DDF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CFD93E-5E44-430B-9261-A8BE28EFC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2114550" cy="1981200"/>
          </a:xfrm>
          <a:prstGeom xmlns:a="http://schemas.openxmlformats.org/drawingml/2006/main" prst="roundRect">
            <a:avLst>
              <a:gd name="adj" fmla="val 384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80D763-1CE0-454C-A63C-0D835689C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66675" cy="1981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E892EE-3A1F-4FB6-8934-42D9184AC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3050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73271B-A4DF-45B8-B3AE-78F108F59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286000"/>
            <a:ext cx="1181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Invitation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34106C-8D40-497E-9847-733FB7F2A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05100"/>
            <a:ext cx="16383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Single-use email link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Short expiry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No secret in logs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DAFB9E-00A9-48BF-9B33-D78518DDD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2095500"/>
            <a:ext cx="2552700" cy="1981200"/>
          </a:xfrm>
          <a:prstGeom xmlns:a="http://schemas.openxmlformats.org/drawingml/2006/main" prst="roundRect">
            <a:avLst>
              <a:gd name="adj" fmla="val 384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1A23E8-70DD-4704-9831-D40D3C65D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2095500"/>
            <a:ext cx="66675" cy="1981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8F9C1B-3345-47EC-B6A0-49A69D362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3050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03560E-4FEF-464C-9A32-20B49480B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228600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Origin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A72A93-9D12-4265-B2EC-756BE657F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705100"/>
            <a:ext cx="20764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AASA + assetlinks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Correct TLS/domain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Privacy + deletion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0A280E-6A44-4C81-9A38-C4BF0EADD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095500"/>
            <a:ext cx="2552700" cy="1981200"/>
          </a:xfrm>
          <a:prstGeom xmlns:a="http://schemas.openxmlformats.org/drawingml/2006/main" prst="roundRect">
            <a:avLst>
              <a:gd name="adj" fmla="val 384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130705-1AD4-4B48-BA21-BFCF23B96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095500"/>
            <a:ext cx="66675" cy="1981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5CEC93-C17D-49A4-854D-CEA2308B2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3050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0FA2AB-C4D3-47E8-8A40-78FD22928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2286000"/>
            <a:ext cx="1619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Signed app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2151F9-8B08-439C-AB24-4CD7ED9E3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705100"/>
            <a:ext cx="20764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Apple team/bundle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Android package/cert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APNs/Firebase match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AC2C90-7530-4C9D-8999-AF31C1381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095500"/>
            <a:ext cx="2266950" cy="1981200"/>
          </a:xfrm>
          <a:prstGeom xmlns:a="http://schemas.openxmlformats.org/drawingml/2006/main" prst="roundRect">
            <a:avLst>
              <a:gd name="adj" fmla="val 384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D459150-8F45-43B3-AB3E-C7E14F0E0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095500"/>
            <a:ext cx="66675" cy="1981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77CAF6A-0998-4786-884F-7E0594BE4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23050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0ED6661-8609-49EB-B531-99DC058DA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9350" y="2286000"/>
            <a:ext cx="1333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Enrolled device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F5C4D2B-7E01-4F27-AF35-568FF3848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2705100"/>
            <a:ext cx="17907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Independent keys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Future-only linking</a:t>
            </a:r>
          </a:p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Revocable access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23971C8-4715-4782-95A6-E4CEAD26B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95800"/>
            <a:ext cx="109728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91E36CD-8C83-4771-86D5-884CB54A6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724400"/>
            <a:ext cx="12192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4D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8A5D00"/>
                </a:solidFill>
              </a:defRPr>
            </a:pPr>
            <a:r>
              <a:rPr sz="900" b="1">
                <a:solidFill>
                  <a:srgbClr val="8A5D00"/>
                </a:solidFill>
              </a:rPr>
              <a:t>CURRENT LIMIT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7A1267E-81A6-439A-BBBA-8E97250C3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462915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233F"/>
                </a:solidFill>
              </a:defRPr>
            </a:pPr>
            <a:r>
              <a:rPr sz="1575" b="1">
                <a:solidFill>
                  <a:srgbClr val="10233F"/>
                </a:solidFill>
              </a:rPr>
              <a:t>K3s does not generate AASA/assetlinks today.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AF79BFE-D1E1-49B1-B40E-7F4395C9F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5029200"/>
            <a:ext cx="876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F7086"/>
                </a:solidFill>
              </a:defRPr>
            </a:pPr>
            <a:r>
              <a:rPr sz="1125" b="0">
                <a:solidFill>
                  <a:srgbClr val="5F7086"/>
                </a:solidFill>
              </a:rPr>
              <a:t>Serve them on the same origin through the front-end/ingress layer, or use manual code entry until verified links are implemented and tested on fresh installs.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FEDFAE7-759A-4065-9894-6922F699B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F7086"/>
                </a:solidFill>
              </a:defRPr>
            </a:pPr>
            <a:r>
              <a:rPr sz="750" b="0">
                <a:solidFill>
                  <a:srgbClr val="5F7086"/>
                </a:solidFill>
              </a:rPr>
              <a:t>PTT Talk deployment briefing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2825DAC-6891-4B1B-94B3-78B205F95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515100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5F7086"/>
                </a:solidFill>
              </a:defRPr>
            </a:pPr>
            <a:r>
              <a:rPr sz="750" b="1">
                <a:solidFill>
                  <a:srgbClr val="5F7086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75479656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EAC646-B0C7-4D5E-89DF-3FC98D1E4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F8F81"/>
                </a:solidFill>
              </a:defRPr>
            </a:pPr>
            <a:r>
              <a:rPr sz="900" b="1">
                <a:solidFill>
                  <a:srgbClr val="0F8F81"/>
                </a:solidFill>
              </a:rPr>
              <a:t>VERIFICATION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CE7723-5D1A-4DFA-BC3A-1FEBF20CC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096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33F"/>
                </a:solidFill>
              </a:defRPr>
            </a:pPr>
            <a:r>
              <a:rPr sz="2550" b="1">
                <a:solidFill>
                  <a:srgbClr val="10233F"/>
                </a:solidFill>
              </a:rPr>
              <a:t>Build confidence in layers - finish with real acoustics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CA981B-624F-49B5-851A-293BE8347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F7086"/>
                </a:solidFill>
              </a:defRPr>
            </a:pPr>
            <a:r>
              <a:rPr sz="1200" b="0">
                <a:solidFill>
                  <a:srgbClr val="5F7086"/>
                </a:solidFill>
              </a:rPr>
              <a:t>Each layer catches a different failure class; none can substitute for the one above 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DB16D1-B75F-493D-AEAD-CEAC93A9A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C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2094DC-DBEF-4B10-BEB3-1B9013D3D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2190750"/>
            <a:ext cx="42862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7162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05  SOAK + SECURITY + RESTORE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BB877E-DB1B-4D9F-996A-F9104E0DA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952750"/>
            <a:ext cx="571500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04  FOUR PHYSICAL DEVICES + AUDIBLE PROOF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2C05F4-857F-4B16-A3BF-8645CFE02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3714750"/>
            <a:ext cx="71437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03  DEPLOYED TWO-CLIENT ENCRYPTED MEDIA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79213D-3003-41FB-B9FE-2F689E860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476750"/>
            <a:ext cx="857250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BDECF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0233F"/>
                </a:solidFill>
              </a:defRPr>
            </a:pPr>
            <a:r>
              <a:rPr sz="1275" b="1">
                <a:solidFill>
                  <a:srgbClr val="10233F"/>
                </a:solidFill>
              </a:rPr>
              <a:t>02  SIMULATORS + ACCESSIBILITY + LIFECYCLE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7BBF28-5DFC-4E4C-9635-153FC1E4E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238750"/>
            <a:ext cx="100012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E3F5F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0233F"/>
                </a:solidFill>
              </a:defRPr>
            </a:pPr>
            <a:r>
              <a:rPr sz="1275" b="1">
                <a:solidFill>
                  <a:srgbClr val="10233F"/>
                </a:solidFill>
              </a:rPr>
              <a:t>01  UNIT + WIRE + INTEGRATION + HELM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7E1972-DC2F-4980-8930-0187AAD29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AF7F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0F8F81"/>
                </a:solidFill>
              </a:defRPr>
            </a:pPr>
            <a:r>
              <a:rPr sz="900" b="1">
                <a:solidFill>
                  <a:srgbClr val="0F8F81"/>
                </a:solidFill>
              </a:rPr>
              <a:t>EVIDENCE STANDARD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09E10B-EA79-4B54-8636-209D058EB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1695450"/>
            <a:ext cx="8763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233F"/>
                </a:solidFill>
              </a:defRPr>
            </a:pPr>
            <a:r>
              <a:rPr sz="1575" b="1">
                <a:solidFill>
                  <a:srgbClr val="10233F"/>
                </a:solidFill>
              </a:rPr>
              <a:t>A UI status that says receiving is not proof that decoded audio reached the speaker.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79BC98-4AAD-432E-B60E-112BD465B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F7086"/>
                </a:solidFill>
              </a:defRPr>
            </a:pPr>
            <a:r>
              <a:rPr sz="750" b="0">
                <a:solidFill>
                  <a:srgbClr val="5F7086"/>
                </a:solidFill>
              </a:rPr>
              <a:t>PTT Talk deployment briefing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6395E0-AD82-4F4F-953B-428EFB6C6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515100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5F7086"/>
                </a:solidFill>
              </a:defRPr>
            </a:pPr>
            <a:r>
              <a:rPr sz="750" b="1">
                <a:solidFill>
                  <a:srgbClr val="5F7086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3238906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8D32A714-AF82-41E1-9497-5EBCD27B7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F8F81"/>
                </a:solidFill>
              </a:defRPr>
            </a:pPr>
            <a:r>
              <a:rPr sz="900" b="1">
                <a:solidFill>
                  <a:srgbClr val="0F8F81"/>
                </a:solidFill>
              </a:rPr>
              <a:t>RELEASE PROOF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E870B1-FD96-4179-ABB7-F12D26D53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096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33F"/>
                </a:solidFill>
              </a:defRPr>
            </a:pPr>
            <a:r>
              <a:rPr sz="2550" b="1">
                <a:solidFill>
                  <a:srgbClr val="10233F"/>
                </a:solidFill>
              </a:rPr>
              <a:t>Test every direction, state, and route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181253-7E64-4161-BF75-CEEF27A5F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F7086"/>
                </a:solidFill>
              </a:defRPr>
            </a:pPr>
            <a:r>
              <a:rPr sz="1200" b="0">
                <a:solidFill>
                  <a:srgbClr val="5F7086"/>
                </a:solidFill>
              </a:rPr>
              <a:t>Voice quality is a matrix, not a single happy-path press.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EA43FD-19D9-4868-AE69-9BCDB93D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C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94E43B-B219-4609-8065-C7790C74B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32766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BB9A5C-66F7-4B90-8295-4529AA397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5740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2CC39F-89C0-40D4-856C-AB6C38594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000250"/>
            <a:ext cx="2457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0233F"/>
                </a:solidFill>
              </a:defRPr>
            </a:pPr>
            <a:r>
              <a:rPr sz="1200" b="1">
                <a:solidFill>
                  <a:srgbClr val="10233F"/>
                </a:solidFill>
              </a:rPr>
              <a:t>Android -&gt; Android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62EE3D-F3A5-467D-96D8-1057EE088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1924050"/>
            <a:ext cx="32766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8C9202-A9C5-4DEF-81DA-C3949984A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05740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BFCE30-E666-49A3-B32A-C4EA6F5A5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000250"/>
            <a:ext cx="2457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0233F"/>
                </a:solidFill>
              </a:defRPr>
            </a:pPr>
            <a:r>
              <a:rPr sz="1200" b="1">
                <a:solidFill>
                  <a:srgbClr val="10233F"/>
                </a:solidFill>
              </a:rPr>
              <a:t>iOS -&gt; iOS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F3F49B-DE03-451D-85C2-568E8EC5B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1924050"/>
            <a:ext cx="32766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2799C0-6456-4963-AAA3-5FE600EA3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05740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84C950-E340-484C-B2CE-CAC6604B9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000250"/>
            <a:ext cx="2457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0233F"/>
                </a:solidFill>
              </a:defRPr>
            </a:pPr>
            <a:r>
              <a:rPr sz="1200" b="1">
                <a:solidFill>
                  <a:srgbClr val="10233F"/>
                </a:solidFill>
              </a:rPr>
              <a:t>Android &lt;-&gt; iOS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71EC3A-A3C6-4C6B-B2E0-582DC8076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32766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4F8FB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17A586-C248-4902-AD4E-4FC142776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78130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84DED8-33D1-4714-9AA4-4B755DDA4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724150"/>
            <a:ext cx="2457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0233F"/>
                </a:solidFill>
              </a:defRPr>
            </a:pPr>
            <a:r>
              <a:rPr sz="1200" b="1">
                <a:solidFill>
                  <a:srgbClr val="10233F"/>
                </a:solidFill>
              </a:rPr>
              <a:t>Foreground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4000D6-D349-4308-BB71-E0E6F2057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647950"/>
            <a:ext cx="32766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4F8FB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36588A-307F-4BBB-B89B-6754CF159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78130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00F311-6F16-449A-B74C-B7AA34D88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724150"/>
            <a:ext cx="2457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0233F"/>
                </a:solidFill>
              </a:defRPr>
            </a:pPr>
            <a:r>
              <a:rPr sz="1200" b="1">
                <a:solidFill>
                  <a:srgbClr val="10233F"/>
                </a:solidFill>
              </a:rPr>
              <a:t>Background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1BC768-0350-4717-B5A4-CB7E13A36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647950"/>
            <a:ext cx="32766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4F8FB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78B03F-557D-40A6-929B-D4FF8D2F2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78130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BDE719-AA48-4347-8ACC-87BF63D57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724150"/>
            <a:ext cx="2457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0233F"/>
                </a:solidFill>
              </a:defRPr>
            </a:pPr>
            <a:r>
              <a:rPr sz="1200" b="1">
                <a:solidFill>
                  <a:srgbClr val="10233F"/>
                </a:solidFill>
              </a:rPr>
              <a:t>Locked / push wake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3B1A6C-A7F7-4843-897B-9E5B8FB90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1850"/>
            <a:ext cx="32766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274FC3-B0BB-4EBC-8C98-9D879A899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50520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5AD7820-FA5F-43BD-90BD-5E6A41E5D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448050"/>
            <a:ext cx="2457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0233F"/>
                </a:solidFill>
              </a:defRPr>
            </a:pPr>
            <a:r>
              <a:rPr sz="1200" b="1">
                <a:solidFill>
                  <a:srgbClr val="10233F"/>
                </a:solidFill>
              </a:rPr>
              <a:t>Wi-Fi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29CE73E-759F-4766-BB5D-0300F9869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71850"/>
            <a:ext cx="32766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E5D1A6A-6BFE-4154-B157-5F848280A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50520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02757EC-5680-4058-80AB-364673E04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448050"/>
            <a:ext cx="2457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0233F"/>
                </a:solidFill>
              </a:defRPr>
            </a:pPr>
            <a:r>
              <a:rPr sz="1200" b="1">
                <a:solidFill>
                  <a:srgbClr val="10233F"/>
                </a:solidFill>
              </a:rPr>
              <a:t>LTE / 5G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3661D13-CA6F-4CC2-B599-43EA977D5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371850"/>
            <a:ext cx="32766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6997BA5-3FC1-4CD8-B85F-3D4C2A543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50520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CA91059-DFA4-4C04-9A6E-E35D3BC92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3448050"/>
            <a:ext cx="2457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0233F"/>
                </a:solidFill>
              </a:defRPr>
            </a:pPr>
            <a:r>
              <a:rPr sz="1200" b="1">
                <a:solidFill>
                  <a:srgbClr val="10233F"/>
                </a:solidFill>
              </a:rPr>
              <a:t>UDP blocked -&gt; TLS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D0572F4-3626-443B-BA2D-912B79944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32766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4F8FB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28D180B-ABB8-4FF6-824C-CC3E16699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22910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4F0D384-A081-40AC-BFB6-D8EB71B47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171950"/>
            <a:ext cx="2457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0233F"/>
                </a:solidFill>
              </a:defRPr>
            </a:pPr>
            <a:r>
              <a:rPr sz="1200" b="1">
                <a:solidFill>
                  <a:srgbClr val="10233F"/>
                </a:solidFill>
              </a:rPr>
              <a:t>Speaker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BD7F812-7F2C-46C2-B308-E412E7316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095750"/>
            <a:ext cx="32766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4F8FB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C046A90-E36C-4AEB-8A0F-983996B12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22910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C1824C2-2EBE-41D9-96E1-2E96899BD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171950"/>
            <a:ext cx="2457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0233F"/>
                </a:solidFill>
              </a:defRPr>
            </a:pPr>
            <a:r>
              <a:rPr sz="1200" b="1">
                <a:solidFill>
                  <a:srgbClr val="10233F"/>
                </a:solidFill>
              </a:rPr>
              <a:t>Wired / Bluetooth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CF3B0D1-C704-44EC-A4E4-F3A47AB87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095750"/>
            <a:ext cx="32766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4F8FB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290EB79-ED83-483B-83E5-DBA5306DE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422910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8AE8D23C-645A-4A83-B7A3-8122FBF69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4171950"/>
            <a:ext cx="2457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0233F"/>
                </a:solidFill>
              </a:defRPr>
            </a:pPr>
            <a:r>
              <a:rPr sz="1200" b="1">
                <a:solidFill>
                  <a:srgbClr val="10233F"/>
                </a:solidFill>
              </a:rPr>
              <a:t>Interruption / route change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8255560-98E1-4F59-9AF8-631B25E43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0"/>
            <a:ext cx="10972800" cy="1028700"/>
          </a:xfrm>
          <a:prstGeom xmlns:a="http://schemas.openxmlformats.org/drawingml/2006/main" prst="roundRect">
            <a:avLst>
              <a:gd name="adj" fmla="val 7407"/>
            </a:avLst>
          </a:prstGeom>
          <a:solidFill xmlns:a="http://schemas.openxmlformats.org/drawingml/2006/main">
            <a:srgbClr val="07162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9B573BB1-8D44-4C1A-9DF5-4DF6C49AC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2387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5DDF4"/>
                </a:solidFill>
              </a:defRPr>
            </a:pPr>
            <a:r>
              <a:rPr sz="1050" b="1">
                <a:solidFill>
                  <a:srgbClr val="75DDF4"/>
                </a:solidFill>
              </a:rPr>
              <a:t>Measure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AA142F7F-B51C-4798-A353-6076737FF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516255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Press -&gt; grant -&gt; first encrypted frame -&gt; decode -&gt; audible playback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3EA5053-2244-4F80-8E15-AC5D00205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556260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FE4F2"/>
                </a:solidFill>
              </a:defRPr>
            </a:pPr>
            <a:r>
              <a:rPr sz="1125" b="0">
                <a:solidFill>
                  <a:srgbClr val="CFE4F2"/>
                </a:solidFill>
              </a:rPr>
              <a:t>Targets on good Wi-Fi/LTE: warm floor p95 &lt; 150 ms  /  mouth-to-ear p95 &lt; 400 ms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B8C50041-1F35-4037-9404-EAC9E82AC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F7086"/>
                </a:solidFill>
              </a:defRPr>
            </a:pPr>
            <a:r>
              <a:rPr sz="750" b="0">
                <a:solidFill>
                  <a:srgbClr val="5F7086"/>
                </a:solidFill>
              </a:rPr>
              <a:t>PTT Talk deployment briefing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E13D7B02-C00E-4803-9874-CE033E49C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515100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5F7086"/>
                </a:solidFill>
              </a:defRPr>
            </a:pPr>
            <a:r>
              <a:rPr sz="750" b="1">
                <a:solidFill>
                  <a:srgbClr val="5F7086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7528279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8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A4EF941-4D58-4164-9ECE-B682C13A8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F8F81"/>
                </a:solidFill>
              </a:defRPr>
            </a:pPr>
            <a:r>
              <a:rPr sz="900" b="1">
                <a:solidFill>
                  <a:srgbClr val="0F8F81"/>
                </a:solidFill>
              </a:rPr>
              <a:t>OPERATE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CC675A-4213-46E4-902D-685FD21EB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096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33F"/>
                </a:solidFill>
              </a:defRPr>
            </a:pPr>
            <a:r>
              <a:rPr sz="2550" b="1">
                <a:solidFill>
                  <a:srgbClr val="10233F"/>
                </a:solidFill>
              </a:rPr>
              <a:t>Recovery is part of deployment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E4536C-B598-4DA6-A4CE-9AC96EDDF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F7086"/>
                </a:solidFill>
              </a:defRPr>
            </a:pPr>
            <a:r>
              <a:rPr sz="1200" b="0">
                <a:solidFill>
                  <a:srgbClr val="5F7086"/>
                </a:solidFill>
              </a:rPr>
              <a:t>A service is not ready until the team can restore it, rotate it, and fail it safely.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766B8D-B8B6-4A60-AB3E-EFBF67189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C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0DEBF1-75C8-49F4-A58E-C80BE3741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2476500" cy="2266950"/>
          </a:xfrm>
          <a:prstGeom xmlns:a="http://schemas.openxmlformats.org/drawingml/2006/main" prst="roundRect">
            <a:avLst>
              <a:gd name="adj" fmla="val 33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584191-E230-428C-822F-C19204FFE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66675" cy="2266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338BF7-E309-473A-9EA7-7702DD5AA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336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F1B4AF-7BE7-444F-BDA9-17500B27D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114550"/>
            <a:ext cx="1543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Backup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FEA35D-9127-43C4-B7BF-24F4393DC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33650"/>
            <a:ext cx="20002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Same recovery point for database and ciphertext objects. Encrypt at rest. Retain and inventory.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E1BDAC-DEDE-4C74-9F47-C9FE4DEE8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1924050"/>
            <a:ext cx="2476500" cy="2266950"/>
          </a:xfrm>
          <a:prstGeom xmlns:a="http://schemas.openxmlformats.org/drawingml/2006/main" prst="roundRect">
            <a:avLst>
              <a:gd name="adj" fmla="val 33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9245C9-635E-4061-9F48-01ABDA37B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1924050"/>
            <a:ext cx="66675" cy="2266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B7213A-E11E-46CF-801C-C27AB3B59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1336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F8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EA3462-EA2B-49A0-BE37-6CE36BA15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114550"/>
            <a:ext cx="1543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Restore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D1DE50-2452-4AA7-98E8-5486D92E4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533650"/>
            <a:ext cx="20002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Exercise in isolation. Stop writers. Snapshot current state. Restore both parts. Prove voice and history.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5526A4-2A52-48B7-84C8-7E65B24ED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924050"/>
            <a:ext cx="2476500" cy="2266950"/>
          </a:xfrm>
          <a:prstGeom xmlns:a="http://schemas.openxmlformats.org/drawingml/2006/main" prst="roundRect">
            <a:avLst>
              <a:gd name="adj" fmla="val 33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BDC36B-59C9-4AD7-B111-82E4446FB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924050"/>
            <a:ext cx="66675" cy="2266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0D6D69-F54B-4D03-A942-DDDB3FDE5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1336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B46018-CF7F-4AD5-9D6C-2A6C28100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114550"/>
            <a:ext cx="1543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Upgrade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0073B9-337E-4DC8-B6F2-B538D056F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533650"/>
            <a:ext cx="20002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Promote tested digests. Render diff. Apply atomically. Rerun health, push, voice, and backup gates.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A65716-93C0-454A-A0EC-6050E9779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1924050"/>
            <a:ext cx="2686050" cy="2266950"/>
          </a:xfrm>
          <a:prstGeom xmlns:a="http://schemas.openxmlformats.org/drawingml/2006/main" prst="roundRect">
            <a:avLst>
              <a:gd name="adj" fmla="val 336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D7D356-FEFC-43BC-8B47-4C2FC6FDA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1924050"/>
            <a:ext cx="66675" cy="2266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B8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1D9A22-BE8F-4678-BBCB-31772B135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13360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B84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2B3886-CD88-4ADB-953D-73CEE02EF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114550"/>
            <a:ext cx="1752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0233F"/>
                </a:solidFill>
              </a:defRPr>
            </a:pPr>
            <a:r>
              <a:rPr sz="1425" b="1">
                <a:solidFill>
                  <a:srgbClr val="10233F"/>
                </a:solidFill>
              </a:rPr>
              <a:t>Incident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F128304-A950-4151-9C0F-E2072C503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533650"/>
            <a:ext cx="22098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Fail closed. Revoke and rotate. Redact evidence. Force a fixed minimum client. Never downgrade crypto.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6A6BCC2-BD0B-4F63-AEC9-A1BD136A7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10972800" cy="121920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FDCE8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175D107-B040-4FEC-8905-0919CA35C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800600"/>
            <a:ext cx="9906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EAF7F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0F8F81"/>
                </a:solidFill>
              </a:defRPr>
            </a:pPr>
            <a:r>
              <a:rPr sz="900" b="1">
                <a:solidFill>
                  <a:srgbClr val="0F8F81"/>
                </a:solidFill>
              </a:rPr>
              <a:t>MONITOR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959181E-CC94-4536-BAD9-813808951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4724400"/>
            <a:ext cx="9010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233F"/>
                </a:solidFill>
              </a:defRPr>
            </a:pPr>
            <a:r>
              <a:rPr sz="1350" b="1">
                <a:solidFill>
                  <a:srgbClr val="10233F"/>
                </a:solidFill>
              </a:rPr>
              <a:t>Readiness • floor latency • push backlog/DLQ • database pressure • storage • backup age • certificate expiry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FEEEFE9-7036-4031-8A40-7E842C043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5200650"/>
            <a:ext cx="9010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F7086"/>
                </a:solidFill>
              </a:defRPr>
            </a:pPr>
            <a:r>
              <a:rPr sz="1050" b="0">
                <a:solidFill>
                  <a:srgbClr val="5F7086"/>
                </a:solidFill>
              </a:rPr>
              <a:t>Use aggregate labels only. Never emit email, account, device, channel, token, key, message, attachment, or media identifiers.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B954A94-A002-48E1-9ABF-42915FFA5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F7086"/>
                </a:solidFill>
              </a:defRPr>
            </a:pPr>
            <a:r>
              <a:rPr sz="750" b="0">
                <a:solidFill>
                  <a:srgbClr val="5F7086"/>
                </a:solidFill>
              </a:rPr>
              <a:t>PTT Talk deployment briefing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2671D7C-32BE-42F6-A06A-BD695CB41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515100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5F7086"/>
                </a:solidFill>
              </a:defRPr>
            </a:pPr>
            <a:r>
              <a:rPr sz="750" b="1">
                <a:solidFill>
                  <a:srgbClr val="5F7086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7934953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716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33C4F05-6152-4787-AEA4-3982CC229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0C2442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75DDF4"/>
                </a:solidFill>
              </a:defRPr>
            </a:pPr>
            <a:r>
              <a:rPr sz="900" b="1">
                <a:solidFill>
                  <a:srgbClr val="75DDF4"/>
                </a:solidFill>
              </a:rPr>
              <a:t>FINAL GATE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2BF508-F867-46C2-A630-8836CFFB9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8858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Release only when every required proof is green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287A0F-D6DC-4985-BAE3-280E45B2C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685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CFE4F2"/>
                </a:solidFill>
              </a:defRPr>
            </a:pPr>
            <a:r>
              <a:rPr sz="1350" b="0">
                <a:solidFill>
                  <a:srgbClr val="CFE4F2"/>
                </a:solidFill>
              </a:rPr>
              <a:t>A missing gate is a no-go, not an assumption.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687F96-CEF2-4357-B836-1CF307324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4315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4D7B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7162D"/>
                </a:solidFill>
              </a:defRPr>
            </a:pPr>
            <a:r>
              <a:rPr sz="1050" b="1">
                <a:solidFill>
                  <a:srgbClr val="07162D"/>
                </a:solidFill>
              </a:rPr>
              <a:t>✓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61AC52-00F4-4F64-81E0-BC31B27B8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2669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Exact commit + immutable digests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C781F0-B142-4390-BBC3-7EF2E3320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3370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4D7B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7162D"/>
                </a:solidFill>
              </a:defRPr>
            </a:pPr>
            <a:r>
              <a:rPr sz="1050" b="1">
                <a:solidFill>
                  <a:srgbClr val="07162D"/>
                </a:solidFill>
              </a:rPr>
              <a:t>✓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9D876A-CC7A-41A8-80F3-BB4667B71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85750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Source, protocol, integration, Helm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63D308-508F-4F55-BA1F-A89B8D26D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2425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4D7B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7162D"/>
                </a:solidFill>
              </a:defRPr>
            </a:pPr>
            <a:r>
              <a:rPr sz="1050" b="1">
                <a:solidFill>
                  <a:srgbClr val="07162D"/>
                </a:solidFill>
              </a:rPr>
              <a:t>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A9AC9C-0C00-4EB3-AD39-5EEAD3AEF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4480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DNS, TLS, UDP, TLS fallback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B8DED7-CBAA-45C9-923E-EFC617D80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1480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4D7B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7162D"/>
                </a:solidFill>
              </a:defRPr>
            </a:pPr>
            <a:r>
              <a:rPr sz="1050" b="1">
                <a:solidFill>
                  <a:srgbClr val="07162D"/>
                </a:solidFill>
              </a:rPr>
              <a:t>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658FB8-6AD9-417D-9252-BCBBD9402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03860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Email, FCM, APNs prod + sandbox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482EC3-5F81-45A3-AAAC-43776851A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0535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4D7B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7162D"/>
                </a:solidFill>
              </a:defRPr>
            </a:pPr>
            <a:r>
              <a:rPr sz="1050" b="1">
                <a:solidFill>
                  <a:srgbClr val="07162D"/>
                </a:solidFill>
              </a:rPr>
              <a:t>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166D19-89C8-498D-A643-A2F4F8696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6291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Two accounts × two devices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DB33FD-08E0-4A74-8427-40B81FF4F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34315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4D7B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7162D"/>
                </a:solidFill>
              </a:defRPr>
            </a:pPr>
            <a:r>
              <a:rPr sz="1050" b="1">
                <a:solidFill>
                  <a:srgbClr val="07162D"/>
                </a:solidFill>
              </a:rPr>
              <a:t>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F44AD6-7292-4A77-AC9B-233998E93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2669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Four-device audible voice matrix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06582B-1CE4-4A6F-80CB-D60AA0825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3370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4D7B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7162D"/>
                </a:solidFill>
              </a:defRPr>
            </a:pPr>
            <a:r>
              <a:rPr sz="1050" b="1">
                <a:solidFill>
                  <a:srgbClr val="07162D"/>
                </a:solidFill>
              </a:rPr>
              <a:t>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B23946-5235-444C-BE90-DE0FD1ABC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85750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Chat files, voice notes, video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DAFD6B-3017-4612-A5F5-88F18AE6D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52425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4D7B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7162D"/>
                </a:solidFill>
              </a:defRPr>
            </a:pPr>
            <a:r>
              <a:rPr sz="1050" b="1">
                <a:solidFill>
                  <a:srgbClr val="07162D"/>
                </a:solidFill>
              </a:rPr>
              <a:t>✓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EBA649-1777-4F1E-9677-BAE653B15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4480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Eight-hour Android screen-off soak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31A52D-30AD-4D3B-A951-CCA650049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11480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4D7B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7162D"/>
                </a:solidFill>
              </a:defRPr>
            </a:pPr>
            <a:r>
              <a:rPr sz="1050" b="1">
                <a:solidFill>
                  <a:srgbClr val="07162D"/>
                </a:solidFill>
              </a:rPr>
              <a:t>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5CEA05-5E4F-48B0-9E3A-381A944F7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03860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Backup + isolated restore drill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B1FF41-691B-4B7B-AB20-59D0F54E5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70535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4D7B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07162D"/>
                </a:solidFill>
              </a:defRPr>
            </a:pPr>
            <a:r>
              <a:rPr sz="1050" b="1">
                <a:solidFill>
                  <a:srgbClr val="07162D"/>
                </a:solidFill>
              </a:rPr>
              <a:t>✓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B553DBC-3086-4F1E-8473-E23307D19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6291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Security review + incident ownership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078D56-FB72-4FA3-BAC0-43AA6CD77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57850"/>
            <a:ext cx="109728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00B8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F700990-A8D5-4225-A878-59975D1BF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781675"/>
            <a:ext cx="104584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07162D"/>
                </a:solidFill>
              </a:defRPr>
            </a:pPr>
            <a:r>
              <a:rPr sz="1275" b="1">
                <a:solidFill>
                  <a:srgbClr val="07162D"/>
                </a:solidFill>
              </a:rPr>
              <a:t>Handoff = origin + commit + digests + artifact hashes + backup ID + evidence manifest + rollback + residual risks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04DF3E4-06C4-4710-AC6D-C5044E080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34150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8DA9C0"/>
                </a:solidFill>
              </a:defRPr>
            </a:pPr>
            <a:r>
              <a:rPr sz="750" b="0">
                <a:solidFill>
                  <a:srgbClr val="8DA9C0"/>
                </a:solidFill>
              </a:rPr>
              <a:t>PTT Talk deployment briefing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C7CAE6A-C921-4062-81C2-4DEF9B166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9950" y="6534150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8DA9C0"/>
                </a:solidFill>
              </a:defRPr>
            </a:pPr>
            <a:r>
              <a:rPr sz="750" b="1">
                <a:solidFill>
                  <a:srgbClr val="8DA9C0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46145435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2026-09-03T08:50:15.5830000Z</dcterms:created>
  <dcterms:modified xsi:type="dcterms:W3CDTF">2026-09-03T08:50:15.5830000Z</dcterms:modified>
</coreProperties>
</file>